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0" r:id="rId6"/>
    <p:sldId id="266" r:id="rId7"/>
    <p:sldId id="261" r:id="rId8"/>
    <p:sldId id="263" r:id="rId9"/>
    <p:sldId id="268" r:id="rId10"/>
    <p:sldId id="269" r:id="rId11"/>
    <p:sldId id="270" r:id="rId12"/>
    <p:sldId id="272" r:id="rId13"/>
    <p:sldId id="267" r:id="rId14"/>
    <p:sldId id="265" r:id="rId15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5229705-A020-7B61-5450-F4B99AD0B1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6" tIns="45633" rIns="91266" bIns="4563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A86471F-41D2-A5B5-9695-41A41459CB0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6" tIns="45633" rIns="91266" bIns="4563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29FEC952-55BE-D404-3561-D7B49C3B259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6" tIns="45633" rIns="91266" bIns="4563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4C504FB2-713D-E79D-11D5-8CD3468211C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6" tIns="45633" rIns="91266" bIns="456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E276D2-9166-4846-B3D4-7BC77EAAE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FDAD8C-48D6-C477-F78B-713A4C57D8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8061E6-7287-AA35-7A14-D991C00276B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3024EF4-6616-42C5-AE9C-715FDEBE86F0}" type="datetimeFigureOut">
              <a:rPr lang="en-GB"/>
              <a:pPr>
                <a:defRPr/>
              </a:pPr>
              <a:t>03/10/2025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ED36D72-10B3-074B-1072-7608081AB5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6" tIns="45633" rIns="91266" bIns="45633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99B1F4B-950C-9B84-C30F-FA72A3C5A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266" tIns="45633" rIns="91266" bIns="4563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27EAE-4202-F902-523B-E84746FB12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5300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C9A96-EF33-E4C4-DA4B-6C315C8FA0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5300"/>
          </a:xfrm>
          <a:prstGeom prst="rect">
            <a:avLst/>
          </a:prstGeom>
        </p:spPr>
        <p:txBody>
          <a:bodyPr vert="horz" wrap="square" lIns="91266" tIns="45633" rIns="91266" bIns="456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F7F950-2CDA-4745-AD51-D13B4AD873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3544D21C-13E0-3383-BFAB-23B06A23A5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86E02452-6DB7-3045-C107-132188B4A7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Welcome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Introduction of staff and visitors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05059C4-3C9F-0169-7752-D943D59CE4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8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63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FC9AF3-04D5-4717-8C89-F1987F5876AD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BB2A4A8E-D80D-1F63-53F6-4E6884E059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0E6E4790-16BF-FF9A-06B6-5AAB7C2845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847603B9-BA1D-D319-4BBA-C6241BEEB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C0ED29-A413-4060-927F-E9246191AA47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92C31C7-9CC1-62AE-2C11-DF42B5A0F7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F497C117-6000-3C75-E2BA-114BEAB37E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367139A6-C38A-231F-7767-89D623F2F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9488C3-BEE1-4B51-A890-76742C2CF111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CFC636DE-1181-B1CF-0F59-118A7E4C35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A1773195-E87D-72F6-7387-46B62366E9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Informal – a chance to get to know each other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Key information can be found in the information pack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7C34D62-B749-6F4A-8D21-E52CC0BB4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8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63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A2B23C-3B85-4C03-8D29-FB1B0DCE1D21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AE0A9F36-368B-D249-64D6-6EFA053797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2C9A09DF-1E5B-4BA0-E59F-991687E09A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Faith underpins everything we do. Our vision statement is Safe, Happy and Successful……….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Our aim is to work with you as parents and the parish to further develop the children’s relationship with God.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Pray 3 times a day, come together for collective worship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Gospel values, behaving like disciples of Jesus in our words and actions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SAINTS acronym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Standards – High expectations of chdn, staff and parents. The way we behave, work, look – everything. Children rise to it!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Consistency &amp; honesty , children always come first, love of learning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Encourage a Growth Mindset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Explain classes and names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0BCC17EE-15E8-7626-D065-DDF416878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8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63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0D86EB-8534-4090-A1FE-22674B58C5C7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B52E1EDA-02BA-10D2-E890-74DBC69E9D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45183558-64DC-FDC6-5BA1-77CA1BDF4D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Parents – partnership – open relationship – we all want what is best for your children – volunteer/help in school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Parish – School Masses, Stations of the cross, Children involved in Parish events – Cafod Lunch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School – Staff – all go above and beyond – Govs – Introduce Charlotte      SA – Introduce Laura Corbett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522FA449-0BE7-3EB7-022C-CEE3137B6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8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63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F6747B-102E-4AA9-B87A-CB6B96891346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321E0C9B-AE53-00F2-416D-AC5F9CB0F6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D840CADF-5354-F08E-998A-7FD1F03E3E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FF433BD3-09DE-8CCB-C66A-A7FA26CEC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D50486-0839-4897-98B5-8E12DC3BC7E8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2333B03-A85E-E993-2AB7-3566F3FA1C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26D38944-361A-77FC-0E20-D108E48D73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A43009A-F684-1D5A-BCC1-A3541285B7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FA883D-5B83-4F5F-87F2-092881C45D0D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247B6634-63C4-DB64-00B0-0AE8B25FAE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E0FE1F72-0F5F-A3CB-999A-08D12941E5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8240F49F-73E3-30EB-C259-2AFAA29657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34339C-0133-4B93-9168-31CFC8408E40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F2C24ECD-DBC3-09BF-4A7D-8E3E9100C1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FDC197CA-BA57-86EE-430F-C251BD7DFB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4F568892-C291-34B3-01C2-9596C3EF9C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6AEB1D-D735-4A91-AB5A-2164DAD435CE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6A00D34B-84CC-1D97-BCDE-388E7388FD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A64C8C3A-BD86-0192-E3BE-C755FC7800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AF567C2D-18E5-8147-B019-769A0BD7A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FE27FD-2462-49F7-9174-63E5D716FC98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4B2947-9995-1E43-5AF6-58F7946B2E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232645-C849-D9E4-8630-8D6A777A00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14A390-AC9F-6493-774F-94F021B280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398AC-7A9C-464C-AA5C-7FF0E1CA38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044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774303-756D-2B12-EEE4-6F57469EF2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5D3A28-6807-BD7C-3249-4A254FD33A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2A6F01-6689-8D19-1223-EC39A3CA6D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9812B-88FC-40BC-BBB8-95E07D073F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952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B573E0-36BE-41E2-EA0A-1497B87297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1B7C82-4316-1E3E-4C2C-981D471F31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50072D-8ECE-7242-B5F7-3B0CD9C777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BFA50-D6C5-44F0-85FF-5C2E9CA582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908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0E92A1-2E08-FC94-C853-D38077E8DA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45A974-7452-1AB0-7670-A651FF6F38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D4B41-31CC-A071-C108-B503F13854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C7AF9-BDD2-48F3-AA88-DED72F147D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140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73BB89-2275-6ABC-DCEA-0D1F1FF7B6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9461F4-FA0F-E953-61B4-BBCDEECBB6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348C8F-96D4-4E52-A960-F8089B733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6608-4A7C-4EE4-8933-0B70DD0F10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693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AA621D-0293-D62B-C338-FD38FF0915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52346D-9EBC-0C7F-1F56-858B58115A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45246D-8EE4-6E38-DCA0-C54F6BCC55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53C9F-0061-42D1-ABD7-0A083DA10F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95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E5D991B-2427-1FE8-861B-DE0F50C134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DDCAE2-A4CC-12A4-D0EA-DA1730A86E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D8A0C55-2C04-2482-65F7-E0233BF2F8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26FB6-8FAB-457F-9E59-FCB3D796FC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825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BCF70A0-A75A-172D-73CA-BCD9564CA6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FAFD70-F329-7757-9498-F80A4B7801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EEDE1E-770D-7C56-FFB0-B7CC4138C3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0821F-483E-42E9-A6CC-5523A4CF0C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097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0EA421-7FD9-57F1-B999-59F3DF0396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77FF8FD-60F1-D3CA-BEB3-18E1EC560A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8C88CC9-9FC3-AF53-227E-57518719BC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95651-DFF0-4AEC-B46F-6F2F2FFD2F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147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6F3113-0327-33D4-2746-378A67A1E4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15550F-FE43-7B5A-EBF6-DD5783D2CA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E9FB0A-EF36-E9F4-4DCF-82827F442E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0056A-ED9D-4C2E-A41A-88D6DBC26A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989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88EA63-8D42-8C35-0133-CC96B01AC6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B801C3-A5B5-E477-E9F0-9124C1B7FF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EBD48C-93C3-9B82-35A0-C24A922BC0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47DF4-1BFC-440E-9B5B-4B64246511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871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CF32466-A12C-0C1E-4251-A333725626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B4B715-5973-8E43-16E0-D375296159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A8EF175-52CC-5CA6-F68F-B52C97BFAC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88FD9EE-9D1D-F0FA-ED55-722FB3ED29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99D143-58B9-402E-3BCE-50FE44EFBB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16310E1-FBB9-4247-99BF-0C8A8DAAAB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54F4D2D-7432-449C-1592-E36C53891C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549275"/>
            <a:ext cx="7772400" cy="577850"/>
          </a:xfrm>
        </p:spPr>
        <p:txBody>
          <a:bodyPr/>
          <a:lstStyle/>
          <a:p>
            <a:pPr eaLnBrk="1" hangingPunct="1"/>
            <a:r>
              <a:rPr lang="en-GB" altLang="en-US" sz="3000">
                <a:solidFill>
                  <a:srgbClr val="000099"/>
                </a:solidFill>
                <a:latin typeface="Century Gothic" panose="020B0502020202020204" pitchFamily="34" charset="0"/>
              </a:rPr>
              <a:t>St Teresa’s Catholic Academy</a:t>
            </a:r>
          </a:p>
        </p:txBody>
      </p:sp>
      <p:sp>
        <p:nvSpPr>
          <p:cNvPr id="4099" name="Line 7">
            <a:extLst>
              <a:ext uri="{FF2B5EF4-FFF2-40B4-BE49-F238E27FC236}">
                <a16:creationId xmlns:a16="http://schemas.microsoft.com/office/drawing/2014/main" id="{297FE0B5-E711-C0AA-61CC-92EE4F6DA5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260350"/>
            <a:ext cx="0" cy="1512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0" name="Line 8">
            <a:extLst>
              <a:ext uri="{FF2B5EF4-FFF2-40B4-BE49-F238E27FC236}">
                <a16:creationId xmlns:a16="http://schemas.microsoft.com/office/drawing/2014/main" id="{3D152478-7D53-22EA-85FB-01366E1280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1557338"/>
            <a:ext cx="784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1" name="Text Box 9">
            <a:extLst>
              <a:ext uri="{FF2B5EF4-FFF2-40B4-BE49-F238E27FC236}">
                <a16:creationId xmlns:a16="http://schemas.microsoft.com/office/drawing/2014/main" id="{01034F68-CCD0-C025-127F-9DC8CBAED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1625600"/>
            <a:ext cx="71294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solidFill>
                  <a:srgbClr val="000099"/>
                </a:solidFill>
                <a:latin typeface="Century Gothic" panose="020B0502020202020204" pitchFamily="34" charset="0"/>
              </a:rPr>
              <a:t>Welcome to Tamar!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2800">
              <a:solidFill>
                <a:srgbClr val="000099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2800">
              <a:solidFill>
                <a:srgbClr val="000099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2800">
              <a:solidFill>
                <a:srgbClr val="000099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2800">
              <a:solidFill>
                <a:srgbClr val="000099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2800">
              <a:solidFill>
                <a:srgbClr val="000099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000099"/>
                </a:solidFill>
                <a:latin typeface="Century Gothic" panose="020B0502020202020204" pitchFamily="34" charset="0"/>
              </a:rPr>
              <a:t>Safe, Happy &amp; Successful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000099"/>
                </a:solidFill>
                <a:latin typeface="Century Gothic" panose="020B0502020202020204" pitchFamily="34" charset="0"/>
              </a:rPr>
              <a:t>together with God</a:t>
            </a:r>
          </a:p>
        </p:txBody>
      </p:sp>
      <p:sp>
        <p:nvSpPr>
          <p:cNvPr id="4102" name="Line 20">
            <a:extLst>
              <a:ext uri="{FF2B5EF4-FFF2-40B4-BE49-F238E27FC236}">
                <a16:creationId xmlns:a16="http://schemas.microsoft.com/office/drawing/2014/main" id="{CF0B78FB-F8AA-202F-4F30-52FF1E5040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6524625"/>
            <a:ext cx="69119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3" name="Line 21">
            <a:extLst>
              <a:ext uri="{FF2B5EF4-FFF2-40B4-BE49-F238E27FC236}">
                <a16:creationId xmlns:a16="http://schemas.microsoft.com/office/drawing/2014/main" id="{28846DBF-6579-8262-0ACD-C0456468097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5157788"/>
            <a:ext cx="0" cy="15128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104" name="Picture 1">
            <a:extLst>
              <a:ext uri="{FF2B5EF4-FFF2-40B4-BE49-F238E27FC236}">
                <a16:creationId xmlns:a16="http://schemas.microsoft.com/office/drawing/2014/main" id="{1EB721B7-C4B2-147C-A373-F732F028C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449263"/>
            <a:ext cx="6477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A group of kids in red shirts&#10;&#10;AI-generated content may be incorrect.">
            <a:extLst>
              <a:ext uri="{FF2B5EF4-FFF2-40B4-BE49-F238E27FC236}">
                <a16:creationId xmlns:a16="http://schemas.microsoft.com/office/drawing/2014/main" id="{715A64E5-6713-DDA9-80FE-5AEFD5F55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2224088"/>
            <a:ext cx="3995737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0382F49-5FE8-CF26-9344-CA1740DD1B2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549275"/>
            <a:ext cx="7772400" cy="577850"/>
          </a:xfrm>
        </p:spPr>
        <p:txBody>
          <a:bodyPr/>
          <a:lstStyle/>
          <a:p>
            <a:pPr marL="177800" indent="-177800" eaLnBrk="1" hangingPunct="1">
              <a:spcBef>
                <a:spcPct val="50000"/>
              </a:spcBef>
            </a:pPr>
            <a:r>
              <a:rPr lang="en-GB" altLang="en-US" sz="3200" b="1">
                <a:solidFill>
                  <a:srgbClr val="000099"/>
                </a:solidFill>
                <a:latin typeface="Century Gothic" panose="020B0502020202020204" pitchFamily="34" charset="0"/>
              </a:rPr>
              <a:t>Reminders</a:t>
            </a:r>
          </a:p>
        </p:txBody>
      </p:sp>
      <p:sp>
        <p:nvSpPr>
          <p:cNvPr id="22531" name="Line 3">
            <a:extLst>
              <a:ext uri="{FF2B5EF4-FFF2-40B4-BE49-F238E27FC236}">
                <a16:creationId xmlns:a16="http://schemas.microsoft.com/office/drawing/2014/main" id="{D97FCDE5-87D0-A6E5-735D-131A789762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260350"/>
            <a:ext cx="0" cy="1512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7C0E7767-CC0D-90C8-1028-41712AE301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1557338"/>
            <a:ext cx="784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3" name="Line 8">
            <a:extLst>
              <a:ext uri="{FF2B5EF4-FFF2-40B4-BE49-F238E27FC236}">
                <a16:creationId xmlns:a16="http://schemas.microsoft.com/office/drawing/2014/main" id="{A042CC27-6E4C-9828-0F70-0E999DC3C2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6524625"/>
            <a:ext cx="69119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4" name="Line 9">
            <a:extLst>
              <a:ext uri="{FF2B5EF4-FFF2-40B4-BE49-F238E27FC236}">
                <a16:creationId xmlns:a16="http://schemas.microsoft.com/office/drawing/2014/main" id="{F87AA815-21E9-1AD4-F12F-D5BB17EB34D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5157788"/>
            <a:ext cx="0" cy="15128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5" name="Text Box 5">
            <a:extLst>
              <a:ext uri="{FF2B5EF4-FFF2-40B4-BE49-F238E27FC236}">
                <a16:creationId xmlns:a16="http://schemas.microsoft.com/office/drawing/2014/main" id="{4CAF8E58-F946-E1D6-1646-F49F35320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060575"/>
            <a:ext cx="648176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GB" altLang="en-US">
                <a:solidFill>
                  <a:srgbClr val="000099"/>
                </a:solidFill>
                <a:latin typeface="Century Gothic" panose="020B0502020202020204" pitchFamily="34" charset="0"/>
              </a:rPr>
              <a:t>Uniform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GB" altLang="en-US">
                <a:solidFill>
                  <a:srgbClr val="000099"/>
                </a:solidFill>
                <a:latin typeface="Century Gothic" panose="020B0502020202020204" pitchFamily="34" charset="0"/>
              </a:rPr>
              <a:t>Things needed for school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GB" altLang="en-US">
                <a:solidFill>
                  <a:srgbClr val="000099"/>
                </a:solidFill>
                <a:latin typeface="Century Gothic" panose="020B0502020202020204" pitchFamily="34" charset="0"/>
              </a:rPr>
              <a:t>Social Media/Whatsapp</a:t>
            </a:r>
          </a:p>
        </p:txBody>
      </p:sp>
      <p:pic>
        <p:nvPicPr>
          <p:cNvPr id="22536" name="Picture 1">
            <a:extLst>
              <a:ext uri="{FF2B5EF4-FFF2-40B4-BE49-F238E27FC236}">
                <a16:creationId xmlns:a16="http://schemas.microsoft.com/office/drawing/2014/main" id="{BD661CE2-F1F1-A2B6-3749-65DCBCB3A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98438"/>
            <a:ext cx="9144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ECBE340-D7F5-0CD7-FCE6-6DA0D0D1AF4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549275"/>
            <a:ext cx="7772400" cy="577850"/>
          </a:xfrm>
        </p:spPr>
        <p:txBody>
          <a:bodyPr/>
          <a:lstStyle/>
          <a:p>
            <a:pPr eaLnBrk="1" hangingPunct="1"/>
            <a:br>
              <a:rPr lang="en-GB" altLang="en-US" sz="3200">
                <a:solidFill>
                  <a:srgbClr val="000099"/>
                </a:solidFill>
                <a:latin typeface="Century Gothic" panose="020B0502020202020204" pitchFamily="34" charset="0"/>
              </a:rPr>
            </a:br>
            <a:endParaRPr lang="en-GB" altLang="en-US" sz="300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24579" name="Line 3">
            <a:extLst>
              <a:ext uri="{FF2B5EF4-FFF2-40B4-BE49-F238E27FC236}">
                <a16:creationId xmlns:a16="http://schemas.microsoft.com/office/drawing/2014/main" id="{ABE8812F-7987-FB21-7ADA-D331DB5795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260350"/>
            <a:ext cx="0" cy="1512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0" name="Line 4">
            <a:extLst>
              <a:ext uri="{FF2B5EF4-FFF2-40B4-BE49-F238E27FC236}">
                <a16:creationId xmlns:a16="http://schemas.microsoft.com/office/drawing/2014/main" id="{C6247AD1-53A5-25B7-9713-4E4380F0C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1557338"/>
            <a:ext cx="784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1" name="Line 7">
            <a:extLst>
              <a:ext uri="{FF2B5EF4-FFF2-40B4-BE49-F238E27FC236}">
                <a16:creationId xmlns:a16="http://schemas.microsoft.com/office/drawing/2014/main" id="{5F128DA4-686C-D16C-A760-D7E9EF0D7D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6524625"/>
            <a:ext cx="69119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2" name="Line 8">
            <a:extLst>
              <a:ext uri="{FF2B5EF4-FFF2-40B4-BE49-F238E27FC236}">
                <a16:creationId xmlns:a16="http://schemas.microsoft.com/office/drawing/2014/main" id="{FF36B85A-AF7A-4D63-7857-6A497B09D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5157788"/>
            <a:ext cx="0" cy="15128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3" name="Rectangle 2">
            <a:extLst>
              <a:ext uri="{FF2B5EF4-FFF2-40B4-BE49-F238E27FC236}">
                <a16:creationId xmlns:a16="http://schemas.microsoft.com/office/drawing/2014/main" id="{37129642-35B7-D281-1600-9753EA278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701675"/>
            <a:ext cx="77724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7800" indent="-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b="1">
                <a:solidFill>
                  <a:srgbClr val="000099"/>
                </a:solidFill>
                <a:latin typeface="Century Gothic" panose="020B0502020202020204" pitchFamily="34" charset="0"/>
              </a:rPr>
              <a:t>What happens next?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E187F082-74EB-465E-29A7-6A15CC9BA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963" y="1717675"/>
            <a:ext cx="6840537" cy="4278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GB" sz="3200" dirty="0">
                <a:solidFill>
                  <a:srgbClr val="000099"/>
                </a:solidFill>
                <a:latin typeface="Century Gothic" pitchFamily="34" charset="0"/>
              </a:rPr>
              <a:t>Stay and Play session 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GB" sz="3200" u="sng" dirty="0">
                <a:solidFill>
                  <a:srgbClr val="FF0000"/>
                </a:solidFill>
                <a:latin typeface="Century Gothic" pitchFamily="34" charset="0"/>
              </a:rPr>
              <a:t>14th October</a:t>
            </a:r>
            <a:r>
              <a:rPr lang="en-GB" sz="3200" dirty="0">
                <a:solidFill>
                  <a:srgbClr val="FF0000"/>
                </a:solidFill>
                <a:latin typeface="Century Gothic" pitchFamily="34" charset="0"/>
              </a:rPr>
              <a:t>  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GB" sz="3200" dirty="0">
                <a:solidFill>
                  <a:srgbClr val="FF0000"/>
                </a:solidFill>
                <a:latin typeface="Century Gothic" pitchFamily="34" charset="0"/>
              </a:rPr>
              <a:t>9-10am or 1:45 – 2:45</a:t>
            </a:r>
            <a:endParaRPr lang="en-GB" sz="3200" dirty="0">
              <a:solidFill>
                <a:srgbClr val="000099"/>
              </a:solidFill>
              <a:latin typeface="Century Gothic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GB" sz="3200" dirty="0">
                <a:solidFill>
                  <a:srgbClr val="000099"/>
                </a:solidFill>
                <a:latin typeface="Century Gothic" pitchFamily="34" charset="0"/>
              </a:rPr>
              <a:t>Parents Evening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GB" sz="3200" dirty="0">
                <a:solidFill>
                  <a:srgbClr val="FF0000"/>
                </a:solidFill>
                <a:latin typeface="Century Gothic" pitchFamily="34" charset="0"/>
              </a:rPr>
              <a:t>21</a:t>
            </a:r>
            <a:r>
              <a:rPr lang="en-GB" sz="3200" baseline="30000" dirty="0">
                <a:solidFill>
                  <a:srgbClr val="FF0000"/>
                </a:solidFill>
                <a:latin typeface="Century Gothic" pitchFamily="34" charset="0"/>
              </a:rPr>
              <a:t>st</a:t>
            </a:r>
            <a:r>
              <a:rPr lang="en-GB" sz="3200" dirty="0">
                <a:solidFill>
                  <a:srgbClr val="FF0000"/>
                </a:solidFill>
                <a:latin typeface="Century Gothic" pitchFamily="34" charset="0"/>
              </a:rPr>
              <a:t> and 22</a:t>
            </a:r>
            <a:r>
              <a:rPr lang="en-GB" sz="3200" baseline="30000" dirty="0">
                <a:solidFill>
                  <a:srgbClr val="FF0000"/>
                </a:solidFill>
                <a:latin typeface="Century Gothic" pitchFamily="34" charset="0"/>
              </a:rPr>
              <a:t>nd</a:t>
            </a:r>
            <a:r>
              <a:rPr lang="en-GB" sz="3200" dirty="0">
                <a:solidFill>
                  <a:srgbClr val="FF0000"/>
                </a:solidFill>
                <a:latin typeface="Century Gothic" pitchFamily="34" charset="0"/>
              </a:rPr>
              <a:t> October – 4-7pm</a:t>
            </a:r>
            <a:endParaRPr lang="en-GB" sz="3200" dirty="0">
              <a:solidFill>
                <a:srgbClr val="000099"/>
              </a:solidFill>
              <a:latin typeface="Century Gothic" pitchFamily="34" charset="0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endParaRPr lang="en-GB" sz="32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24585" name="Picture 1">
            <a:extLst>
              <a:ext uri="{FF2B5EF4-FFF2-40B4-BE49-F238E27FC236}">
                <a16:creationId xmlns:a16="http://schemas.microsoft.com/office/drawing/2014/main" id="{A8704994-A8DB-A5DB-0463-81A62765D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98438"/>
            <a:ext cx="9144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A3EF684-6E10-0F2D-C3CE-C771BAC053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549275"/>
            <a:ext cx="7772400" cy="577850"/>
          </a:xfrm>
        </p:spPr>
        <p:txBody>
          <a:bodyPr/>
          <a:lstStyle/>
          <a:p>
            <a:pPr marL="177800" indent="-177800" eaLnBrk="1" hangingPunct="1">
              <a:spcBef>
                <a:spcPct val="50000"/>
              </a:spcBef>
            </a:pPr>
            <a:r>
              <a:rPr lang="en-GB" altLang="en-US" sz="3200" b="1">
                <a:solidFill>
                  <a:srgbClr val="000099"/>
                </a:solidFill>
                <a:latin typeface="Century Gothic" panose="020B0502020202020204" pitchFamily="34" charset="0"/>
              </a:rPr>
              <a:t>Purpose of Meeting</a:t>
            </a:r>
          </a:p>
        </p:txBody>
      </p:sp>
      <p:sp>
        <p:nvSpPr>
          <p:cNvPr id="6147" name="Line 3">
            <a:extLst>
              <a:ext uri="{FF2B5EF4-FFF2-40B4-BE49-F238E27FC236}">
                <a16:creationId xmlns:a16="http://schemas.microsoft.com/office/drawing/2014/main" id="{135780BD-4C56-26CE-F4E3-C591CE600C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260350"/>
            <a:ext cx="0" cy="1512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8" name="Line 4">
            <a:extLst>
              <a:ext uri="{FF2B5EF4-FFF2-40B4-BE49-F238E27FC236}">
                <a16:creationId xmlns:a16="http://schemas.microsoft.com/office/drawing/2014/main" id="{9772B22F-B924-C6C7-8771-61E941E510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1557338"/>
            <a:ext cx="784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1D0D93CB-C4CA-6B9F-2344-472F7C61F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758950"/>
            <a:ext cx="6481763" cy="5016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GB" sz="3200" dirty="0">
                <a:solidFill>
                  <a:srgbClr val="000099"/>
                </a:solidFill>
                <a:latin typeface="Century Gothic" pitchFamily="34" charset="0"/>
              </a:rPr>
              <a:t>About us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GB" sz="3200" dirty="0">
                <a:solidFill>
                  <a:srgbClr val="000099"/>
                </a:solidFill>
                <a:latin typeface="Century Gothic" pitchFamily="34" charset="0"/>
              </a:rPr>
              <a:t>Our community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GB" sz="3200" dirty="0">
                <a:solidFill>
                  <a:srgbClr val="000099"/>
                </a:solidFill>
                <a:latin typeface="Century Gothic" pitchFamily="34" charset="0"/>
              </a:rPr>
              <a:t>So far in Tamar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GB" sz="3200" dirty="0">
                <a:solidFill>
                  <a:srgbClr val="000099"/>
                </a:solidFill>
                <a:latin typeface="Century Gothic" pitchFamily="34" charset="0"/>
              </a:rPr>
              <a:t>Tour of the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GB" sz="3200" dirty="0">
                <a:solidFill>
                  <a:srgbClr val="000099"/>
                </a:solidFill>
                <a:latin typeface="Century Gothic" pitchFamily="34" charset="0"/>
              </a:rPr>
              <a:t> Foundation Unit 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en-GB" sz="3200" dirty="0">
              <a:solidFill>
                <a:srgbClr val="000099"/>
              </a:solidFill>
              <a:latin typeface="Century Gothic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GB" sz="32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sp>
        <p:nvSpPr>
          <p:cNvPr id="6150" name="Line 8">
            <a:extLst>
              <a:ext uri="{FF2B5EF4-FFF2-40B4-BE49-F238E27FC236}">
                <a16:creationId xmlns:a16="http://schemas.microsoft.com/office/drawing/2014/main" id="{2C8F185A-E270-00B5-E542-62CA4762FE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6524625"/>
            <a:ext cx="69119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1" name="Line 9">
            <a:extLst>
              <a:ext uri="{FF2B5EF4-FFF2-40B4-BE49-F238E27FC236}">
                <a16:creationId xmlns:a16="http://schemas.microsoft.com/office/drawing/2014/main" id="{A18DB8BA-CE41-6D17-B05B-B14B181C0F1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5157788"/>
            <a:ext cx="0" cy="15128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152" name="Picture 1">
            <a:extLst>
              <a:ext uri="{FF2B5EF4-FFF2-40B4-BE49-F238E27FC236}">
                <a16:creationId xmlns:a16="http://schemas.microsoft.com/office/drawing/2014/main" id="{54BCFC20-4BC5-7AF1-E555-3BAD2B29A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98438"/>
            <a:ext cx="9144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>
            <a:extLst>
              <a:ext uri="{FF2B5EF4-FFF2-40B4-BE49-F238E27FC236}">
                <a16:creationId xmlns:a16="http://schemas.microsoft.com/office/drawing/2014/main" id="{AFC5BD47-E03E-D644-F769-E6690B198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1854200"/>
            <a:ext cx="277177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4" descr="A child smiling at the camera&#10;&#10;AI-generated content may be incorrect.">
            <a:extLst>
              <a:ext uri="{FF2B5EF4-FFF2-40B4-BE49-F238E27FC236}">
                <a16:creationId xmlns:a16="http://schemas.microsoft.com/office/drawing/2014/main" id="{FF8F52B6-34CD-DC9A-5F9B-D97E37A1A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4165600"/>
            <a:ext cx="2782887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482EA2F-08CB-97B1-441B-F949DA527F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549275"/>
            <a:ext cx="7772400" cy="577850"/>
          </a:xfrm>
        </p:spPr>
        <p:txBody>
          <a:bodyPr/>
          <a:lstStyle/>
          <a:p>
            <a:pPr marL="177800" indent="-177800" eaLnBrk="1" hangingPunct="1">
              <a:spcBef>
                <a:spcPct val="50000"/>
              </a:spcBef>
            </a:pPr>
            <a:r>
              <a:rPr lang="en-GB" altLang="en-US" sz="3200" b="1">
                <a:solidFill>
                  <a:srgbClr val="000099"/>
                </a:solidFill>
                <a:latin typeface="Century Gothic" panose="020B0502020202020204" pitchFamily="34" charset="0"/>
              </a:rPr>
              <a:t>About Us</a:t>
            </a:r>
          </a:p>
        </p:txBody>
      </p:sp>
      <p:sp>
        <p:nvSpPr>
          <p:cNvPr id="8195" name="Line 3">
            <a:extLst>
              <a:ext uri="{FF2B5EF4-FFF2-40B4-BE49-F238E27FC236}">
                <a16:creationId xmlns:a16="http://schemas.microsoft.com/office/drawing/2014/main" id="{43462D56-59D3-19D3-63E0-EA895E5630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260350"/>
            <a:ext cx="0" cy="1512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6" name="Line 4">
            <a:extLst>
              <a:ext uri="{FF2B5EF4-FFF2-40B4-BE49-F238E27FC236}">
                <a16:creationId xmlns:a16="http://schemas.microsoft.com/office/drawing/2014/main" id="{33FA2FB8-539F-7FE4-B745-4E6948CCF0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1557338"/>
            <a:ext cx="784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7" name="Line 8">
            <a:extLst>
              <a:ext uri="{FF2B5EF4-FFF2-40B4-BE49-F238E27FC236}">
                <a16:creationId xmlns:a16="http://schemas.microsoft.com/office/drawing/2014/main" id="{1E92BF05-C9F5-2262-669E-E2B336A405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6524625"/>
            <a:ext cx="69119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8" name="Line 9">
            <a:extLst>
              <a:ext uri="{FF2B5EF4-FFF2-40B4-BE49-F238E27FC236}">
                <a16:creationId xmlns:a16="http://schemas.microsoft.com/office/drawing/2014/main" id="{E920E831-FE0D-BF77-0080-0CCFA8DB23F0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5157788"/>
            <a:ext cx="0" cy="15128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B926D476-08B3-AFC6-D0E3-A1218F997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060575"/>
            <a:ext cx="6481762" cy="2800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GB" sz="3200" dirty="0">
                <a:solidFill>
                  <a:srgbClr val="000099"/>
                </a:solidFill>
                <a:latin typeface="Century Gothic" pitchFamily="34" charset="0"/>
              </a:rPr>
              <a:t>Our Catholic Ethos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GB" sz="3200" dirty="0">
                <a:solidFill>
                  <a:srgbClr val="000099"/>
                </a:solidFill>
                <a:latin typeface="Century Gothic" pitchFamily="34" charset="0"/>
              </a:rPr>
              <a:t>Our standards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GB" sz="3200" dirty="0">
                <a:solidFill>
                  <a:srgbClr val="000099"/>
                </a:solidFill>
                <a:latin typeface="Century Gothic" pitchFamily="34" charset="0"/>
              </a:rPr>
              <a:t>The structure of our school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en-GB" sz="32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8200" name="Picture 1">
            <a:extLst>
              <a:ext uri="{FF2B5EF4-FFF2-40B4-BE49-F238E27FC236}">
                <a16:creationId xmlns:a16="http://schemas.microsoft.com/office/drawing/2014/main" id="{456B36A0-42BD-43BC-F9DE-C7AB7F117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438"/>
            <a:ext cx="9144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1">
            <a:extLst>
              <a:ext uri="{FF2B5EF4-FFF2-40B4-BE49-F238E27FC236}">
                <a16:creationId xmlns:a16="http://schemas.microsoft.com/office/drawing/2014/main" id="{44BE8694-C304-5C09-935B-904FA76A1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4100513"/>
            <a:ext cx="1654175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72772A0-6213-83F1-0BB9-F1EAB8C75F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549275"/>
            <a:ext cx="7772400" cy="577850"/>
          </a:xfrm>
        </p:spPr>
        <p:txBody>
          <a:bodyPr/>
          <a:lstStyle/>
          <a:p>
            <a:pPr marL="177800" indent="-177800" eaLnBrk="1" hangingPunct="1">
              <a:spcBef>
                <a:spcPct val="50000"/>
              </a:spcBef>
            </a:pPr>
            <a:r>
              <a:rPr lang="en-GB" altLang="en-US" sz="3200" b="1">
                <a:solidFill>
                  <a:srgbClr val="000099"/>
                </a:solidFill>
                <a:latin typeface="Century Gothic" panose="020B0502020202020204" pitchFamily="34" charset="0"/>
              </a:rPr>
              <a:t>Our Community</a:t>
            </a:r>
          </a:p>
        </p:txBody>
      </p:sp>
      <p:sp>
        <p:nvSpPr>
          <p:cNvPr id="10243" name="Line 3">
            <a:extLst>
              <a:ext uri="{FF2B5EF4-FFF2-40B4-BE49-F238E27FC236}">
                <a16:creationId xmlns:a16="http://schemas.microsoft.com/office/drawing/2014/main" id="{D948E30B-54E6-E357-B615-442ACCF46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260350"/>
            <a:ext cx="0" cy="1512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4" name="Line 4">
            <a:extLst>
              <a:ext uri="{FF2B5EF4-FFF2-40B4-BE49-F238E27FC236}">
                <a16:creationId xmlns:a16="http://schemas.microsoft.com/office/drawing/2014/main" id="{1DE0EAD9-76B8-0414-C918-49F217CA02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1557338"/>
            <a:ext cx="784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5" name="Line 8">
            <a:extLst>
              <a:ext uri="{FF2B5EF4-FFF2-40B4-BE49-F238E27FC236}">
                <a16:creationId xmlns:a16="http://schemas.microsoft.com/office/drawing/2014/main" id="{2AE497DD-D262-57FC-088F-437375A6BB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6524625"/>
            <a:ext cx="69119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6" name="Line 9">
            <a:extLst>
              <a:ext uri="{FF2B5EF4-FFF2-40B4-BE49-F238E27FC236}">
                <a16:creationId xmlns:a16="http://schemas.microsoft.com/office/drawing/2014/main" id="{511933CF-1B48-E892-8976-42E80C7844B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5157788"/>
            <a:ext cx="0" cy="15128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247" name="Picture 1">
            <a:extLst>
              <a:ext uri="{FF2B5EF4-FFF2-40B4-BE49-F238E27FC236}">
                <a16:creationId xmlns:a16="http://schemas.microsoft.com/office/drawing/2014/main" id="{0ECC5B96-BB9F-70E9-821B-312081611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438"/>
            <a:ext cx="9144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">
            <a:extLst>
              <a:ext uri="{FF2B5EF4-FFF2-40B4-BE49-F238E27FC236}">
                <a16:creationId xmlns:a16="http://schemas.microsoft.com/office/drawing/2014/main" id="{67E4E614-645F-C2A7-F405-8BA1955FA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551113"/>
            <a:ext cx="4162425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xplosion 2 2">
            <a:extLst>
              <a:ext uri="{FF2B5EF4-FFF2-40B4-BE49-F238E27FC236}">
                <a16:creationId xmlns:a16="http://schemas.microsoft.com/office/drawing/2014/main" id="{15BC1987-2EE0-090E-0256-0020CCCFD915}"/>
              </a:ext>
            </a:extLst>
          </p:cNvPr>
          <p:cNvSpPr/>
          <p:nvPr/>
        </p:nvSpPr>
        <p:spPr>
          <a:xfrm rot="3621277">
            <a:off x="1014413" y="1333500"/>
            <a:ext cx="2016125" cy="30956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50" name="TextBox 3">
            <a:extLst>
              <a:ext uri="{FF2B5EF4-FFF2-40B4-BE49-F238E27FC236}">
                <a16:creationId xmlns:a16="http://schemas.microsoft.com/office/drawing/2014/main" id="{5876A02B-A569-BCA7-0A39-E4FF7D2196F7}"/>
              </a:ext>
            </a:extLst>
          </p:cNvPr>
          <p:cNvSpPr txBox="1">
            <a:spLocks noChangeArrowheads="1"/>
          </p:cNvSpPr>
          <p:nvPr/>
        </p:nvSpPr>
        <p:spPr bwMode="auto">
          <a:xfrm rot="-1791988">
            <a:off x="1177925" y="2297113"/>
            <a:ext cx="14906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66FF"/>
                </a:solidFill>
                <a:latin typeface="Century Gothic" panose="020B0502020202020204" pitchFamily="34" charset="0"/>
              </a:rPr>
              <a:t>Parent Helpers</a:t>
            </a:r>
          </a:p>
        </p:txBody>
      </p:sp>
      <p:pic>
        <p:nvPicPr>
          <p:cNvPr id="10251" name="Picture 4">
            <a:extLst>
              <a:ext uri="{FF2B5EF4-FFF2-40B4-BE49-F238E27FC236}">
                <a16:creationId xmlns:a16="http://schemas.microsoft.com/office/drawing/2014/main" id="{DFC4F365-D29A-6ADF-4E41-34A5F5E3B7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1631950"/>
            <a:ext cx="30162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Box 6">
            <a:extLst>
              <a:ext uri="{FF2B5EF4-FFF2-40B4-BE49-F238E27FC236}">
                <a16:creationId xmlns:a16="http://schemas.microsoft.com/office/drawing/2014/main" id="{EBFF3719-B8A4-A688-166E-308400C5F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401888"/>
            <a:ext cx="15128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66FF"/>
                </a:solidFill>
                <a:latin typeface="Century Gothic" panose="020B0502020202020204" pitchFamily="34" charset="0"/>
              </a:rPr>
              <a:t>Parish</a:t>
            </a:r>
          </a:p>
        </p:txBody>
      </p:sp>
      <p:pic>
        <p:nvPicPr>
          <p:cNvPr id="10253" name="Picture 7">
            <a:extLst>
              <a:ext uri="{FF2B5EF4-FFF2-40B4-BE49-F238E27FC236}">
                <a16:creationId xmlns:a16="http://schemas.microsoft.com/office/drawing/2014/main" id="{47689115-67A1-ED5C-7899-B391CC034F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0"/>
            <a:ext cx="34194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TextBox 10">
            <a:extLst>
              <a:ext uri="{FF2B5EF4-FFF2-40B4-BE49-F238E27FC236}">
                <a16:creationId xmlns:a16="http://schemas.microsoft.com/office/drawing/2014/main" id="{6ABF62F2-8B6D-4951-E37F-E084A88F7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5149850"/>
            <a:ext cx="18938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66FF"/>
                </a:solidFill>
                <a:latin typeface="Century Gothic" panose="020B0502020202020204" pitchFamily="34" charset="0"/>
              </a:rPr>
              <a:t>School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66FF"/>
                </a:solidFill>
                <a:latin typeface="Century Gothic" panose="020B0502020202020204" pitchFamily="34" charset="0"/>
              </a:rPr>
              <a:t>Association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75061B3-A54E-AFE7-4FD3-3CEA529E3D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549275"/>
            <a:ext cx="7772400" cy="577850"/>
          </a:xfrm>
        </p:spPr>
        <p:txBody>
          <a:bodyPr/>
          <a:lstStyle/>
          <a:p>
            <a:pPr marL="177800" indent="-177800" eaLnBrk="1" hangingPunct="1">
              <a:spcBef>
                <a:spcPct val="50000"/>
              </a:spcBef>
            </a:pPr>
            <a:r>
              <a:rPr lang="en-GB" altLang="en-US" sz="3200" b="1">
                <a:solidFill>
                  <a:srgbClr val="000099"/>
                </a:solidFill>
                <a:latin typeface="Century Gothic" panose="020B0502020202020204" pitchFamily="34" charset="0"/>
              </a:rPr>
              <a:t>So Far in Tamar</a:t>
            </a:r>
          </a:p>
        </p:txBody>
      </p:sp>
      <p:sp>
        <p:nvSpPr>
          <p:cNvPr id="12291" name="Line 3">
            <a:extLst>
              <a:ext uri="{FF2B5EF4-FFF2-40B4-BE49-F238E27FC236}">
                <a16:creationId xmlns:a16="http://schemas.microsoft.com/office/drawing/2014/main" id="{28BC80D1-C04F-7A3F-F701-10064C5CD8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260350"/>
            <a:ext cx="0" cy="1512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2" name="Line 4">
            <a:extLst>
              <a:ext uri="{FF2B5EF4-FFF2-40B4-BE49-F238E27FC236}">
                <a16:creationId xmlns:a16="http://schemas.microsoft.com/office/drawing/2014/main" id="{A948029A-9443-041B-76F1-87FA69E37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1557338"/>
            <a:ext cx="784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3" name="Line 8">
            <a:extLst>
              <a:ext uri="{FF2B5EF4-FFF2-40B4-BE49-F238E27FC236}">
                <a16:creationId xmlns:a16="http://schemas.microsoft.com/office/drawing/2014/main" id="{9973EAA9-071B-13EA-BDBE-0DE067357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6524625"/>
            <a:ext cx="69119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4" name="Line 9">
            <a:extLst>
              <a:ext uri="{FF2B5EF4-FFF2-40B4-BE49-F238E27FC236}">
                <a16:creationId xmlns:a16="http://schemas.microsoft.com/office/drawing/2014/main" id="{B32D9246-59A4-0A49-8088-451EC1A15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5157788"/>
            <a:ext cx="0" cy="15128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7DE82946-1FA0-ABB9-DD13-0BC67D6F4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060575"/>
            <a:ext cx="6481762" cy="2800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GB" sz="3200" dirty="0">
                <a:solidFill>
                  <a:srgbClr val="000099"/>
                </a:solidFill>
                <a:latin typeface="Century Gothic" pitchFamily="34" charset="0"/>
              </a:rPr>
              <a:t>Update 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GB" sz="3200" dirty="0">
                <a:solidFill>
                  <a:srgbClr val="000099"/>
                </a:solidFill>
                <a:latin typeface="Century Gothic" pitchFamily="34" charset="0"/>
              </a:rPr>
              <a:t>Keyworkers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GB" sz="3200" dirty="0">
                <a:solidFill>
                  <a:srgbClr val="000099"/>
                </a:solidFill>
                <a:latin typeface="Century Gothic" pitchFamily="34" charset="0"/>
              </a:rPr>
              <a:t>The School week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en-GB" sz="32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12296" name="Picture 1">
            <a:extLst>
              <a:ext uri="{FF2B5EF4-FFF2-40B4-BE49-F238E27FC236}">
                <a16:creationId xmlns:a16="http://schemas.microsoft.com/office/drawing/2014/main" id="{94AE8054-F394-3B4A-671D-3364C63DD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98438"/>
            <a:ext cx="9144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>
            <a:extLst>
              <a:ext uri="{FF2B5EF4-FFF2-40B4-BE49-F238E27FC236}">
                <a16:creationId xmlns:a16="http://schemas.microsoft.com/office/drawing/2014/main" id="{5D3024EE-9C62-88AF-73F6-B808B1898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4221163"/>
            <a:ext cx="15668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3" descr="A child sitting on the floor&#10;&#10;AI-generated content may be incorrect.">
            <a:extLst>
              <a:ext uri="{FF2B5EF4-FFF2-40B4-BE49-F238E27FC236}">
                <a16:creationId xmlns:a16="http://schemas.microsoft.com/office/drawing/2014/main" id="{8F066DE0-9FB2-5F82-4D0A-1583503ED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4221163"/>
            <a:ext cx="15668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90E1D02-08CF-F730-F682-3594494FC8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3350" y="446088"/>
            <a:ext cx="7772400" cy="577850"/>
          </a:xfrm>
        </p:spPr>
        <p:txBody>
          <a:bodyPr/>
          <a:lstStyle/>
          <a:p>
            <a:pPr marL="177800" indent="-177800" eaLnBrk="1" hangingPunct="1">
              <a:spcBef>
                <a:spcPct val="50000"/>
              </a:spcBef>
            </a:pPr>
            <a:r>
              <a:rPr lang="en-GB" altLang="en-US" sz="3200" b="1">
                <a:solidFill>
                  <a:srgbClr val="000099"/>
                </a:solidFill>
                <a:latin typeface="Century Gothic" panose="020B0502020202020204" pitchFamily="34" charset="0"/>
              </a:rPr>
              <a:t>The School Week </a:t>
            </a:r>
          </a:p>
        </p:txBody>
      </p:sp>
      <p:sp>
        <p:nvSpPr>
          <p:cNvPr id="14339" name="Line 3">
            <a:extLst>
              <a:ext uri="{FF2B5EF4-FFF2-40B4-BE49-F238E27FC236}">
                <a16:creationId xmlns:a16="http://schemas.microsoft.com/office/drawing/2014/main" id="{29C447F7-A8B4-AAC2-4290-789E7F0AF7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260350"/>
            <a:ext cx="0" cy="1512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id="{10817C22-DDB0-96E3-4896-7B60E224B1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1557338"/>
            <a:ext cx="784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1" name="Line 8">
            <a:extLst>
              <a:ext uri="{FF2B5EF4-FFF2-40B4-BE49-F238E27FC236}">
                <a16:creationId xmlns:a16="http://schemas.microsoft.com/office/drawing/2014/main" id="{2D42EE3C-2118-A32A-6074-D59673E141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6524625"/>
            <a:ext cx="69119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2" name="Line 9">
            <a:extLst>
              <a:ext uri="{FF2B5EF4-FFF2-40B4-BE49-F238E27FC236}">
                <a16:creationId xmlns:a16="http://schemas.microsoft.com/office/drawing/2014/main" id="{A75D931F-2B27-0931-00D9-3DEAE3D12E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5157788"/>
            <a:ext cx="0" cy="15128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9FBCFAA-7655-B18D-B0CF-7780E471A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25" y="1901825"/>
            <a:ext cx="7561263" cy="39544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GB" sz="1400" b="1" u="sng" dirty="0">
                <a:solidFill>
                  <a:srgbClr val="000099"/>
                </a:solidFill>
                <a:latin typeface="Century Gothic" pitchFamily="34" charset="0"/>
              </a:rPr>
              <a:t>AM</a:t>
            </a:r>
            <a:endParaRPr lang="en-GB" sz="1400" dirty="0">
              <a:solidFill>
                <a:srgbClr val="000099"/>
              </a:solidFill>
              <a:latin typeface="Century Gothic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sz="1400" b="1" dirty="0">
                <a:solidFill>
                  <a:srgbClr val="000099"/>
                </a:solidFill>
                <a:latin typeface="Century Gothic" pitchFamily="34" charset="0"/>
              </a:rPr>
              <a:t>Registration in base classroom.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sz="1400" b="1" dirty="0">
                <a:solidFill>
                  <a:srgbClr val="000099"/>
                </a:solidFill>
                <a:latin typeface="Century Gothic" pitchFamily="34" charset="0"/>
              </a:rPr>
              <a:t>Morning focus session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sz="1400" b="1" dirty="0">
                <a:solidFill>
                  <a:srgbClr val="000099"/>
                </a:solidFill>
                <a:latin typeface="Century Gothic" pitchFamily="34" charset="0"/>
              </a:rPr>
              <a:t>Free flow/Independent learning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sz="1400" b="1" dirty="0">
                <a:solidFill>
                  <a:srgbClr val="000099"/>
                </a:solidFill>
                <a:latin typeface="Century Gothic" pitchFamily="34" charset="0"/>
              </a:rPr>
              <a:t>Act of Worship.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sz="1400" b="1" dirty="0">
                <a:solidFill>
                  <a:srgbClr val="000099"/>
                </a:solidFill>
                <a:latin typeface="Century Gothic" pitchFamily="34" charset="0"/>
              </a:rPr>
              <a:t>Rolling Snack 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sz="1400" b="1" dirty="0">
                <a:solidFill>
                  <a:srgbClr val="000099"/>
                </a:solidFill>
                <a:latin typeface="Century Gothic" pitchFamily="34" charset="0"/>
              </a:rPr>
              <a:t>Break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sz="1400" b="1" dirty="0">
                <a:solidFill>
                  <a:srgbClr val="000099"/>
                </a:solidFill>
                <a:latin typeface="Century Gothic" pitchFamily="34" charset="0"/>
              </a:rPr>
              <a:t>Phonics/Writing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sz="1400" b="1" dirty="0">
                <a:solidFill>
                  <a:srgbClr val="000099"/>
                </a:solidFill>
                <a:latin typeface="Century Gothic" pitchFamily="34" charset="0"/>
              </a:rPr>
              <a:t> Lunch 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en-GB" sz="1400" dirty="0">
              <a:solidFill>
                <a:srgbClr val="000099"/>
              </a:solidFill>
              <a:latin typeface="Century Gothic" pitchFamily="34" charset="0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endParaRPr lang="en-GB" sz="32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14344" name="Picture 1">
            <a:extLst>
              <a:ext uri="{FF2B5EF4-FFF2-40B4-BE49-F238E27FC236}">
                <a16:creationId xmlns:a16="http://schemas.microsoft.com/office/drawing/2014/main" id="{CDF572D5-613A-3FC4-3BA4-21C300946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98438"/>
            <a:ext cx="9144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9658E4D-5259-15BE-3826-24DC47EB02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3350" y="446088"/>
            <a:ext cx="7772400" cy="577850"/>
          </a:xfrm>
        </p:spPr>
        <p:txBody>
          <a:bodyPr/>
          <a:lstStyle/>
          <a:p>
            <a:pPr marL="177800" indent="-177800" eaLnBrk="1" hangingPunct="1">
              <a:spcBef>
                <a:spcPct val="50000"/>
              </a:spcBef>
            </a:pPr>
            <a:r>
              <a:rPr lang="en-GB" altLang="en-US" sz="3200" b="1">
                <a:solidFill>
                  <a:srgbClr val="000099"/>
                </a:solidFill>
                <a:latin typeface="Century Gothic" panose="020B0502020202020204" pitchFamily="34" charset="0"/>
              </a:rPr>
              <a:t>The School Week </a:t>
            </a:r>
          </a:p>
        </p:txBody>
      </p:sp>
      <p:sp>
        <p:nvSpPr>
          <p:cNvPr id="16387" name="Line 3">
            <a:extLst>
              <a:ext uri="{FF2B5EF4-FFF2-40B4-BE49-F238E27FC236}">
                <a16:creationId xmlns:a16="http://schemas.microsoft.com/office/drawing/2014/main" id="{4600F2F2-8F9E-B161-D221-61609FE76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260350"/>
            <a:ext cx="0" cy="1512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88" name="Line 4">
            <a:extLst>
              <a:ext uri="{FF2B5EF4-FFF2-40B4-BE49-F238E27FC236}">
                <a16:creationId xmlns:a16="http://schemas.microsoft.com/office/drawing/2014/main" id="{2C1F6307-F103-03EF-32DC-CD15EDC614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1557338"/>
            <a:ext cx="784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89" name="Line 8">
            <a:extLst>
              <a:ext uri="{FF2B5EF4-FFF2-40B4-BE49-F238E27FC236}">
                <a16:creationId xmlns:a16="http://schemas.microsoft.com/office/drawing/2014/main" id="{AA26B239-77C4-B180-27C4-A85EDB1B5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6524625"/>
            <a:ext cx="69119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0" name="Line 9">
            <a:extLst>
              <a:ext uri="{FF2B5EF4-FFF2-40B4-BE49-F238E27FC236}">
                <a16:creationId xmlns:a16="http://schemas.microsoft.com/office/drawing/2014/main" id="{1AA4567B-5900-7999-877C-7F175E004D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5157788"/>
            <a:ext cx="0" cy="15128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B22FA56E-E8F9-8896-C972-E6F341D4C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33575"/>
            <a:ext cx="7561263" cy="39544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GB" sz="1400" b="1" u="sng" dirty="0">
                <a:solidFill>
                  <a:srgbClr val="000099"/>
                </a:solidFill>
                <a:latin typeface="Century Gothic" pitchFamily="34" charset="0"/>
              </a:rPr>
              <a:t>PM</a:t>
            </a:r>
            <a:endParaRPr lang="en-GB" sz="1400" dirty="0">
              <a:solidFill>
                <a:srgbClr val="000099"/>
              </a:solidFill>
              <a:latin typeface="Century Gothic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sz="1400" b="1" dirty="0">
                <a:solidFill>
                  <a:srgbClr val="000099"/>
                </a:solidFill>
                <a:latin typeface="Century Gothic" pitchFamily="34" charset="0"/>
              </a:rPr>
              <a:t>Afternoon registration in base classroom.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sz="1400" b="1" dirty="0">
                <a:solidFill>
                  <a:srgbClr val="000099"/>
                </a:solidFill>
                <a:latin typeface="Century Gothic" pitchFamily="34" charset="0"/>
              </a:rPr>
              <a:t>Afternoon Focus session  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sz="1400" b="1" dirty="0">
                <a:solidFill>
                  <a:srgbClr val="000099"/>
                </a:solidFill>
                <a:latin typeface="Century Gothic" pitchFamily="34" charset="0"/>
              </a:rPr>
              <a:t>Rolling snack 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sz="1400" b="1" dirty="0">
                <a:solidFill>
                  <a:srgbClr val="000099"/>
                </a:solidFill>
                <a:latin typeface="Century Gothic" pitchFamily="34" charset="0"/>
              </a:rPr>
              <a:t>Extended/Enhanced Provision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sz="1400" b="1" dirty="0">
                <a:solidFill>
                  <a:srgbClr val="000099"/>
                </a:solidFill>
                <a:latin typeface="Century Gothic" pitchFamily="34" charset="0"/>
              </a:rPr>
              <a:t>Tidy up and story time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sz="1400" b="1" dirty="0">
                <a:solidFill>
                  <a:srgbClr val="000099"/>
                </a:solidFill>
                <a:latin typeface="Century Gothic" pitchFamily="34" charset="0"/>
              </a:rPr>
              <a:t>Home time 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endParaRPr lang="en-GB" sz="1400" b="1" dirty="0">
              <a:solidFill>
                <a:srgbClr val="000099"/>
              </a:solidFill>
              <a:latin typeface="Century Gothic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endParaRPr lang="en-GB" sz="1400" b="1" dirty="0">
              <a:solidFill>
                <a:srgbClr val="000099"/>
              </a:solidFill>
              <a:latin typeface="Century Gothic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sz="1400" b="1" dirty="0">
                <a:solidFill>
                  <a:srgbClr val="FF0000"/>
                </a:solidFill>
                <a:latin typeface="Century Gothic" pitchFamily="34" charset="0"/>
              </a:rPr>
              <a:t>Homework / Reading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en-GB" sz="32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16392" name="Picture 1">
            <a:extLst>
              <a:ext uri="{FF2B5EF4-FFF2-40B4-BE49-F238E27FC236}">
                <a16:creationId xmlns:a16="http://schemas.microsoft.com/office/drawing/2014/main" id="{ED9CF97A-1445-6992-5A74-BF9DDF1EB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98438"/>
            <a:ext cx="9144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40EB5FE-69A0-DAB0-A172-221335EEBC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3863" y="503238"/>
            <a:ext cx="6188075" cy="577850"/>
          </a:xfrm>
        </p:spPr>
        <p:txBody>
          <a:bodyPr/>
          <a:lstStyle/>
          <a:p>
            <a:pPr marL="177800" indent="-177800" eaLnBrk="1" hangingPunct="1">
              <a:spcBef>
                <a:spcPct val="50000"/>
              </a:spcBef>
            </a:pPr>
            <a:r>
              <a:rPr lang="en-GB" altLang="en-US" sz="3200" b="1">
                <a:solidFill>
                  <a:srgbClr val="000099"/>
                </a:solidFill>
                <a:latin typeface="Century Gothic" panose="020B0502020202020204" pitchFamily="34" charset="0"/>
              </a:rPr>
              <a:t>EYFS Assessment</a:t>
            </a:r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id="{2707D8DD-B26C-683D-63F4-25D0D2A2B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260350"/>
            <a:ext cx="0" cy="1512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5EA22577-D4D1-2F1A-95FA-4DDA7876D6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1557338"/>
            <a:ext cx="784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7" name="Line 8">
            <a:extLst>
              <a:ext uri="{FF2B5EF4-FFF2-40B4-BE49-F238E27FC236}">
                <a16:creationId xmlns:a16="http://schemas.microsoft.com/office/drawing/2014/main" id="{97537600-5FD8-649F-E19C-48DAB077E8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6524625"/>
            <a:ext cx="69119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8" name="Line 9">
            <a:extLst>
              <a:ext uri="{FF2B5EF4-FFF2-40B4-BE49-F238E27FC236}">
                <a16:creationId xmlns:a16="http://schemas.microsoft.com/office/drawing/2014/main" id="{A82300F9-DB0E-2806-4D4D-CF56D4851ED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5157788"/>
            <a:ext cx="0" cy="15128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022E2435-47D1-586E-6287-4E08E37FB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33575"/>
            <a:ext cx="7561263" cy="26622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GB" sz="1400" b="1" u="sng" dirty="0">
                <a:solidFill>
                  <a:srgbClr val="000099"/>
                </a:solidFill>
                <a:latin typeface="Century Gothic" pitchFamily="34" charset="0"/>
              </a:rPr>
              <a:t>GLD – Good Level of Development</a:t>
            </a:r>
            <a:endParaRPr lang="en-GB" sz="1400" dirty="0">
              <a:solidFill>
                <a:srgbClr val="000099"/>
              </a:solidFill>
              <a:latin typeface="Century Gothic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sz="1400" b="1" dirty="0">
                <a:solidFill>
                  <a:srgbClr val="000099"/>
                </a:solidFill>
                <a:latin typeface="Century Gothic" pitchFamily="34" charset="0"/>
              </a:rPr>
              <a:t>All children are assessed across early learning goals in 3 key areas: Communication and Language, Physical Development and Personal, Social and Emotional Development)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sz="1400" b="1" dirty="0">
                <a:solidFill>
                  <a:srgbClr val="000099"/>
                </a:solidFill>
                <a:latin typeface="Century Gothic" pitchFamily="34" charset="0"/>
              </a:rPr>
              <a:t>Smaller goals within this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sz="1400" b="1" dirty="0">
                <a:solidFill>
                  <a:srgbClr val="000099"/>
                </a:solidFill>
                <a:latin typeface="Century Gothic" pitchFamily="34" charset="0"/>
              </a:rPr>
              <a:t>Children have to achieve every goal in order to secure GLD, showing that they have met expected goal in all areas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en-GB" sz="32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18440" name="Picture 1">
            <a:extLst>
              <a:ext uri="{FF2B5EF4-FFF2-40B4-BE49-F238E27FC236}">
                <a16:creationId xmlns:a16="http://schemas.microsoft.com/office/drawing/2014/main" id="{EAC8835E-90B5-19CF-5CF8-ACDC52FCE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98438"/>
            <a:ext cx="9144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4CB4ABE-2911-9381-19C7-8D5716C764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3863" y="503238"/>
            <a:ext cx="6188075" cy="577850"/>
          </a:xfrm>
        </p:spPr>
        <p:txBody>
          <a:bodyPr/>
          <a:lstStyle/>
          <a:p>
            <a:pPr marL="177800" indent="-177800" eaLnBrk="1" hangingPunct="1">
              <a:spcBef>
                <a:spcPct val="50000"/>
              </a:spcBef>
            </a:pPr>
            <a:r>
              <a:rPr lang="en-GB" altLang="en-US" sz="3200" b="1">
                <a:solidFill>
                  <a:srgbClr val="000099"/>
                </a:solidFill>
                <a:latin typeface="Century Gothic" panose="020B0502020202020204" pitchFamily="34" charset="0"/>
              </a:rPr>
              <a:t>EYFS Assessment</a:t>
            </a:r>
          </a:p>
        </p:txBody>
      </p:sp>
      <p:sp>
        <p:nvSpPr>
          <p:cNvPr id="20483" name="Line 3">
            <a:extLst>
              <a:ext uri="{FF2B5EF4-FFF2-40B4-BE49-F238E27FC236}">
                <a16:creationId xmlns:a16="http://schemas.microsoft.com/office/drawing/2014/main" id="{4A8A612B-3859-63A4-B6DE-71066C196D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260350"/>
            <a:ext cx="0" cy="1512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4" name="Line 4">
            <a:extLst>
              <a:ext uri="{FF2B5EF4-FFF2-40B4-BE49-F238E27FC236}">
                <a16:creationId xmlns:a16="http://schemas.microsoft.com/office/drawing/2014/main" id="{320C1281-2D60-480B-1760-3F1FE112F8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1557338"/>
            <a:ext cx="784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5" name="Line 8">
            <a:extLst>
              <a:ext uri="{FF2B5EF4-FFF2-40B4-BE49-F238E27FC236}">
                <a16:creationId xmlns:a16="http://schemas.microsoft.com/office/drawing/2014/main" id="{9102DAED-A1A8-B5ED-C669-78C634CE42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6524625"/>
            <a:ext cx="69119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6" name="Line 9">
            <a:extLst>
              <a:ext uri="{FF2B5EF4-FFF2-40B4-BE49-F238E27FC236}">
                <a16:creationId xmlns:a16="http://schemas.microsoft.com/office/drawing/2014/main" id="{7DD64F23-C703-B9B1-24E8-0C5FAFA47A9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5157788"/>
            <a:ext cx="0" cy="15128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487" name="Picture 1">
            <a:extLst>
              <a:ext uri="{FF2B5EF4-FFF2-40B4-BE49-F238E27FC236}">
                <a16:creationId xmlns:a16="http://schemas.microsoft.com/office/drawing/2014/main" id="{8FD99976-1F72-1AC3-8164-418CE760F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98438"/>
            <a:ext cx="712788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">
            <a:extLst>
              <a:ext uri="{FF2B5EF4-FFF2-40B4-BE49-F238E27FC236}">
                <a16:creationId xmlns:a16="http://schemas.microsoft.com/office/drawing/2014/main" id="{AE1144F5-8D54-2FAF-F536-ACDBFBF6B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196975"/>
            <a:ext cx="8675688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965E3ED4B50A499B69556BB429A5F7" ma:contentTypeVersion="16" ma:contentTypeDescription="Create a new document." ma:contentTypeScope="" ma:versionID="1607184b0a0c546b8e3c9b9b53fb8f54">
  <xsd:schema xmlns:xsd="http://www.w3.org/2001/XMLSchema" xmlns:xs="http://www.w3.org/2001/XMLSchema" xmlns:p="http://schemas.microsoft.com/office/2006/metadata/properties" xmlns:ns2="fd4a314b-6c1d-4aef-99cb-db670a7bb10a" xmlns:ns3="6535a360-aecf-43e4-a3a8-3795f859d5e4" targetNamespace="http://schemas.microsoft.com/office/2006/metadata/properties" ma:root="true" ma:fieldsID="3323195cbe7d87b3ed910eca366bf0fe" ns2:_="" ns3:_="">
    <xsd:import namespace="fd4a314b-6c1d-4aef-99cb-db670a7bb10a"/>
    <xsd:import namespace="6535a360-aecf-43e4-a3a8-3795f859d5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a314b-6c1d-4aef-99cb-db670a7bb1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17bff1c-14e8-4714-9cd4-ab72cdf502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5a360-aecf-43e4-a3a8-3795f859d5e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1dbb9cc-1710-4b41-acf7-99c002f2ea15}" ma:internalName="TaxCatchAll" ma:showField="CatchAllData" ma:web="6535a360-aecf-43e4-a3a8-3795f859d5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535a360-aecf-43e4-a3a8-3795f859d5e4"/>
    <lcf76f155ced4ddcb4097134ff3c332f xmlns="fd4a314b-6c1d-4aef-99cb-db670a7bb10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8B9510-96FF-46C3-AD93-F7AE091FD1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4a314b-6c1d-4aef-99cb-db670a7bb10a"/>
    <ds:schemaRef ds:uri="6535a360-aecf-43e4-a3a8-3795f859d5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052821-9572-4451-AF37-F9FED05CF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4AD592-DD0B-4A61-8499-151AC1CAF629}">
  <ds:schemaRefs>
    <ds:schemaRef ds:uri="http://schemas.microsoft.com/office/2006/metadata/properties"/>
    <ds:schemaRef ds:uri="http://schemas.microsoft.com/office/infopath/2007/PartnerControls"/>
    <ds:schemaRef ds:uri="09ef06c7-2421-4155-ba40-386ba4588d2c"/>
    <ds:schemaRef ds:uri="66c7d814-b665-4a95-b985-ddd74735a07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421</Words>
  <Application>Microsoft Office PowerPoint</Application>
  <PresentationFormat>On-screen Show (4:3)</PresentationFormat>
  <Paragraphs>93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Comic Sans MS</vt:lpstr>
      <vt:lpstr>Default Design</vt:lpstr>
      <vt:lpstr>St Teresa’s Catholic Academy</vt:lpstr>
      <vt:lpstr>Purpose of Meeting</vt:lpstr>
      <vt:lpstr>About Us</vt:lpstr>
      <vt:lpstr>Our Community</vt:lpstr>
      <vt:lpstr>So Far in Tamar</vt:lpstr>
      <vt:lpstr>The School Week </vt:lpstr>
      <vt:lpstr>The School Week </vt:lpstr>
      <vt:lpstr>EYFS Assessment</vt:lpstr>
      <vt:lpstr>EYFS Assessment</vt:lpstr>
      <vt:lpstr>Reminders</vt:lpstr>
      <vt:lpstr> 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Teresa’s Catholic Primary School</dc:title>
  <dc:creator>Owner</dc:creator>
  <cp:lastModifiedBy>Caroline Robins</cp:lastModifiedBy>
  <cp:revision>74</cp:revision>
  <cp:lastPrinted>2025-09-30T14:27:39Z</cp:lastPrinted>
  <dcterms:created xsi:type="dcterms:W3CDTF">2008-11-23T19:20:18Z</dcterms:created>
  <dcterms:modified xsi:type="dcterms:W3CDTF">2025-10-03T12:53:01Z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0x010100D80E39DED84E4C4DBB435C9BDBA40B37</vt:lpwstr>
  </property>
</Properties>
</file>