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6"/>
  </p:notesMasterIdLst>
  <p:handoutMasterIdLst>
    <p:handoutMasterId r:id="rId17"/>
  </p:handoutMasterIdLst>
  <p:sldIdLst>
    <p:sldId id="256" r:id="rId5"/>
    <p:sldId id="260" r:id="rId6"/>
    <p:sldId id="266" r:id="rId7"/>
    <p:sldId id="261" r:id="rId8"/>
    <p:sldId id="263" r:id="rId9"/>
    <p:sldId id="268" r:id="rId10"/>
    <p:sldId id="269" r:id="rId11"/>
    <p:sldId id="270" r:id="rId12"/>
    <p:sldId id="272" r:id="rId13"/>
    <p:sldId id="267" r:id="rId14"/>
    <p:sldId id="265" r:id="rId15"/>
  </p:sldIdLst>
  <p:sldSz cx="9144000" cy="6858000" type="screen4x3"/>
  <p:notesSz cx="6797675" cy="9926638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0000FF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60" autoAdjust="0"/>
  </p:normalViewPr>
  <p:slideViewPr>
    <p:cSldViewPr>
      <p:cViewPr varScale="1">
        <p:scale>
          <a:sx n="105" d="100"/>
          <a:sy n="105" d="100"/>
        </p:scale>
        <p:origin x="1794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handoutMaster" Target="handoutMasters/handoutMaster1.xml"/><Relationship Id="rId2" Type="http://schemas.openxmlformats.org/officeDocument/2006/relationships/customXml" Target="../customXml/item2.xml"/><Relationship Id="rId16" Type="http://schemas.openxmlformats.org/officeDocument/2006/relationships/notesMaster" Target="notesMasters/notesMaster1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B5229705-A020-7B61-5450-F4B99AD0B18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66" tIns="45633" rIns="91266" bIns="45633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8A86471F-41D2-A5B5-9695-41A41459CB02}"/>
              </a:ext>
            </a:extLst>
          </p:cNvPr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51275" y="0"/>
            <a:ext cx="2944813" cy="496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66" tIns="45633" rIns="91266" bIns="45633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29FEC952-55BE-D404-3561-D7B49C3B259A}"/>
              </a:ext>
            </a:extLst>
          </p:cNvPr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42975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66" tIns="45633" rIns="91266" bIns="45633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1" name="Rectangle 5">
            <a:extLst>
              <a:ext uri="{FF2B5EF4-FFF2-40B4-BE49-F238E27FC236}">
                <a16:creationId xmlns:a16="http://schemas.microsoft.com/office/drawing/2014/main" id="{4C504FB2-713D-E79D-11D5-8CD3468211C5}"/>
              </a:ext>
            </a:extLst>
          </p:cNvPr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51275" y="9429750"/>
            <a:ext cx="2944813" cy="4953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266" tIns="45633" rIns="91266" bIns="4563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F3E276D2-9166-4846-B3D4-7BC77EAAEA0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E9FDAD8C-48D6-C477-F78B-713A4C57D89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813" cy="496888"/>
          </a:xfrm>
          <a:prstGeom prst="rect">
            <a:avLst/>
          </a:prstGeom>
        </p:spPr>
        <p:txBody>
          <a:bodyPr vert="horz" lIns="91266" tIns="45633" rIns="91266" bIns="45633" rtlCol="0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B8061E6-7287-AA35-7A14-D991C00276B1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1275" y="0"/>
            <a:ext cx="2944813" cy="496888"/>
          </a:xfrm>
          <a:prstGeom prst="rect">
            <a:avLst/>
          </a:prstGeom>
        </p:spPr>
        <p:txBody>
          <a:bodyPr vert="horz" lIns="91266" tIns="45633" rIns="91266" bIns="45633" rtlCol="0"/>
          <a:lstStyle>
            <a:lvl1pPr algn="r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fld id="{F3024EF4-6616-42C5-AE9C-715FDEBE86F0}" type="datetimeFigureOut">
              <a:rPr lang="en-GB"/>
              <a:pPr>
                <a:defRPr/>
              </a:pPr>
              <a:t>03/10/2025</a:t>
            </a:fld>
            <a:endParaRPr lang="en-GB" dirty="0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7ED36D72-10B3-074B-1072-7608081AB5D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266" tIns="45633" rIns="91266" bIns="45633" rtlCol="0" anchor="ctr"/>
          <a:lstStyle/>
          <a:p>
            <a:pPr lvl="0"/>
            <a:endParaRPr lang="en-GB" noProof="0" dirty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A99B1F4B-950C-9B84-C30F-FA72A3C5AE9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14875"/>
            <a:ext cx="5438775" cy="4467225"/>
          </a:xfrm>
          <a:prstGeom prst="rect">
            <a:avLst/>
          </a:prstGeom>
        </p:spPr>
        <p:txBody>
          <a:bodyPr vert="horz" lIns="91266" tIns="45633" rIns="91266" bIns="45633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  <a:endParaRPr lang="en-GB" noProof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B27EAE-4202-F902-523B-E84746FB129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4813" cy="495300"/>
          </a:xfrm>
          <a:prstGeom prst="rect">
            <a:avLst/>
          </a:prstGeom>
        </p:spPr>
        <p:txBody>
          <a:bodyPr vert="horz" lIns="91266" tIns="45633" rIns="91266" bIns="45633" rtlCol="0" anchor="b"/>
          <a:lstStyle>
            <a:lvl1pPr algn="l" eaLnBrk="1" hangingPunct="1">
              <a:defRPr sz="12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6C9A96-EF33-E4C4-DA4B-6C315C8FA0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1275" y="9429750"/>
            <a:ext cx="2944813" cy="495300"/>
          </a:xfrm>
          <a:prstGeom prst="rect">
            <a:avLst/>
          </a:prstGeom>
        </p:spPr>
        <p:txBody>
          <a:bodyPr vert="horz" wrap="square" lIns="91266" tIns="45633" rIns="91266" bIns="45633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3F7F950-2CDA-4745-AD51-D13B4AD87394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lide Image Placeholder 1">
            <a:extLst>
              <a:ext uri="{FF2B5EF4-FFF2-40B4-BE49-F238E27FC236}">
                <a16:creationId xmlns:a16="http://schemas.microsoft.com/office/drawing/2014/main" id="{3544D21C-13E0-3383-BFAB-23B06A23A53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Notes Placeholder 2">
            <a:extLst>
              <a:ext uri="{FF2B5EF4-FFF2-40B4-BE49-F238E27FC236}">
                <a16:creationId xmlns:a16="http://schemas.microsoft.com/office/drawing/2014/main" id="{86E02452-6DB7-3045-C107-132188B4A7C4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Welcome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/>
              <a:t>Introduction of staff and visitors</a:t>
            </a:r>
          </a:p>
          <a:p>
            <a:pPr eaLnBrk="1" hangingPunct="1">
              <a:spcBef>
                <a:spcPct val="0"/>
              </a:spcBef>
            </a:pPr>
            <a:endParaRPr lang="en-GB" altLang="en-US"/>
          </a:p>
        </p:txBody>
      </p:sp>
      <p:sp>
        <p:nvSpPr>
          <p:cNvPr id="5124" name="Slide Number Placeholder 3">
            <a:extLst>
              <a:ext uri="{FF2B5EF4-FFF2-40B4-BE49-F238E27FC236}">
                <a16:creationId xmlns:a16="http://schemas.microsoft.com/office/drawing/2014/main" id="{C05059C4-3C9F-0169-7752-D943D59CE41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39825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7025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2638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0983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6703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423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143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FFC9AF3-04D5-4717-8C89-F1987F5876AD}" type="slidenum">
              <a:rPr lang="en-GB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1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Slide Image Placeholder 1">
            <a:extLst>
              <a:ext uri="{FF2B5EF4-FFF2-40B4-BE49-F238E27FC236}">
                <a16:creationId xmlns:a16="http://schemas.microsoft.com/office/drawing/2014/main" id="{BB2A4A8E-D80D-1F63-53F6-4E6884E0590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5" name="Notes Placeholder 2">
            <a:extLst>
              <a:ext uri="{FF2B5EF4-FFF2-40B4-BE49-F238E27FC236}">
                <a16:creationId xmlns:a16="http://schemas.microsoft.com/office/drawing/2014/main" id="{0E6E4790-16BF-FF9A-06B6-5AAB7C2845B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3556" name="Slide Number Placeholder 3">
            <a:extLst>
              <a:ext uri="{FF2B5EF4-FFF2-40B4-BE49-F238E27FC236}">
                <a16:creationId xmlns:a16="http://schemas.microsoft.com/office/drawing/2014/main" id="{847603B9-BA1D-D319-4BBA-C6241BEEBD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7DC0ED29-A413-4060-927F-E9246191AA47}" type="slidenum">
              <a:rPr lang="en-GB" altLang="en-US" smtClean="0"/>
              <a:pPr/>
              <a:t>10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Slide Image Placeholder 1">
            <a:extLst>
              <a:ext uri="{FF2B5EF4-FFF2-40B4-BE49-F238E27FC236}">
                <a16:creationId xmlns:a16="http://schemas.microsoft.com/office/drawing/2014/main" id="{E92C31C7-9CC1-62AE-2C11-DF42B5A0F70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3" name="Notes Placeholder 2">
            <a:extLst>
              <a:ext uri="{FF2B5EF4-FFF2-40B4-BE49-F238E27FC236}">
                <a16:creationId xmlns:a16="http://schemas.microsoft.com/office/drawing/2014/main" id="{F497C117-6000-3C75-E2BA-114BEAB37ED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5604" name="Slide Number Placeholder 3">
            <a:extLst>
              <a:ext uri="{FF2B5EF4-FFF2-40B4-BE49-F238E27FC236}">
                <a16:creationId xmlns:a16="http://schemas.microsoft.com/office/drawing/2014/main" id="{367139A6-C38A-231F-7767-89D623F2F82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539488C3-BEE1-4B51-A890-76742C2CF111}" type="slidenum">
              <a:rPr lang="en-GB" altLang="en-US" smtClean="0"/>
              <a:pPr/>
              <a:t>11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Slide Image Placeholder 1">
            <a:extLst>
              <a:ext uri="{FF2B5EF4-FFF2-40B4-BE49-F238E27FC236}">
                <a16:creationId xmlns:a16="http://schemas.microsoft.com/office/drawing/2014/main" id="{CFC636DE-1181-B1CF-0F59-118A7E4C3583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171" name="Notes Placeholder 2">
            <a:extLst>
              <a:ext uri="{FF2B5EF4-FFF2-40B4-BE49-F238E27FC236}">
                <a16:creationId xmlns:a16="http://schemas.microsoft.com/office/drawing/2014/main" id="{A1773195-E87D-72F6-7387-46B62366E912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Informal – a chance to get to know each other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/>
              <a:t>Key information can be found in the information pack</a:t>
            </a:r>
          </a:p>
        </p:txBody>
      </p:sp>
      <p:sp>
        <p:nvSpPr>
          <p:cNvPr id="7172" name="Slide Number Placeholder 3">
            <a:extLst>
              <a:ext uri="{FF2B5EF4-FFF2-40B4-BE49-F238E27FC236}">
                <a16:creationId xmlns:a16="http://schemas.microsoft.com/office/drawing/2014/main" id="{A7C34D62-B749-6F4A-8D21-E52CC0BB419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39825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7025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2638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0983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6703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423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143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0A2B23C-3B85-4C03-8D29-FB1B0DCE1D21}" type="slidenum">
              <a:rPr lang="en-GB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2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Slide Image Placeholder 1">
            <a:extLst>
              <a:ext uri="{FF2B5EF4-FFF2-40B4-BE49-F238E27FC236}">
                <a16:creationId xmlns:a16="http://schemas.microsoft.com/office/drawing/2014/main" id="{AE0A9F36-368B-D249-64D6-6EFA0537971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219" name="Notes Placeholder 2">
            <a:extLst>
              <a:ext uri="{FF2B5EF4-FFF2-40B4-BE49-F238E27FC236}">
                <a16:creationId xmlns:a16="http://schemas.microsoft.com/office/drawing/2014/main" id="{2C9A09DF-1E5B-4BA0-E59F-991687E09A2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Faith underpins everything we do. Our vision statement is Safe, Happy and Successful……….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/>
              <a:t>Our aim is to work with you as parents and the parish to further develop the children’s relationship with God.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/>
              <a:t>Pray 3 times a day, come together for collective worship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/>
              <a:t>Gospel values, behaving like disciples of Jesus in our words and actions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/>
              <a:t>SAINTS acronym 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/>
              <a:t>Standards – High expectations of chdn, staff and parents. The way we behave, work, look – everything. Children rise to it!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/>
              <a:t>Consistency &amp; honesty , children always come first, love of learning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/>
              <a:t>Encourage a Growth Mindset 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/>
              <a:t>Explain classes and names</a:t>
            </a:r>
          </a:p>
        </p:txBody>
      </p:sp>
      <p:sp>
        <p:nvSpPr>
          <p:cNvPr id="9220" name="Slide Number Placeholder 3">
            <a:extLst>
              <a:ext uri="{FF2B5EF4-FFF2-40B4-BE49-F238E27FC236}">
                <a16:creationId xmlns:a16="http://schemas.microsoft.com/office/drawing/2014/main" id="{0BCC17EE-15E8-7626-D065-DDF4168786B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39825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7025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2638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0983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6703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423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143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40D86EB-8534-4090-A1FE-22674B58C5C7}" type="slidenum">
              <a:rPr lang="en-GB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3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Slide Image Placeholder 1">
            <a:extLst>
              <a:ext uri="{FF2B5EF4-FFF2-40B4-BE49-F238E27FC236}">
                <a16:creationId xmlns:a16="http://schemas.microsoft.com/office/drawing/2014/main" id="{B52E1EDA-02BA-10D2-E890-74DBC69E9D5D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7" name="Notes Placeholder 2">
            <a:extLst>
              <a:ext uri="{FF2B5EF4-FFF2-40B4-BE49-F238E27FC236}">
                <a16:creationId xmlns:a16="http://schemas.microsoft.com/office/drawing/2014/main" id="{45183558-64DC-FDC6-5BA1-77CA1BDF4D8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r>
              <a:rPr lang="en-GB" altLang="en-US"/>
              <a:t>Parents – partnership – open relationship – we all want what is best for your children – volunteer/help in school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/>
              <a:t>Parish – School Masses, Stations of the cross, Children involved in Parish events – Cafod Lunch</a:t>
            </a:r>
          </a:p>
          <a:p>
            <a:pPr eaLnBrk="1" hangingPunct="1">
              <a:spcBef>
                <a:spcPct val="0"/>
              </a:spcBef>
            </a:pPr>
            <a:r>
              <a:rPr lang="en-GB" altLang="en-US"/>
              <a:t>School – Staff – all go above and beyond – Govs – Introduce Charlotte      SA – Introduce Laura Corbett</a:t>
            </a:r>
          </a:p>
        </p:txBody>
      </p:sp>
      <p:sp>
        <p:nvSpPr>
          <p:cNvPr id="11268" name="Slide Number Placeholder 3">
            <a:extLst>
              <a:ext uri="{FF2B5EF4-FFF2-40B4-BE49-F238E27FC236}">
                <a16:creationId xmlns:a16="http://schemas.microsoft.com/office/drawing/2014/main" id="{522FA449-0BE7-3EB7-022C-CEE3137B6ED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1363" indent="-28416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39825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597025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2638" indent="-227013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0983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6703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423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1438" indent="-227013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2F6747B-102E-4AA9-B87A-CB6B96891346}" type="slidenum">
              <a:rPr lang="en-GB" altLang="en-US" smtClean="0">
                <a:latin typeface="Arial" panose="020B0604020202020204" pitchFamily="34" charset="0"/>
              </a:rPr>
              <a:pPr>
                <a:spcBef>
                  <a:spcPct val="0"/>
                </a:spcBef>
              </a:pPr>
              <a:t>4</a:t>
            </a:fld>
            <a:endParaRPr lang="en-GB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Slide Image Placeholder 1">
            <a:extLst>
              <a:ext uri="{FF2B5EF4-FFF2-40B4-BE49-F238E27FC236}">
                <a16:creationId xmlns:a16="http://schemas.microsoft.com/office/drawing/2014/main" id="{321E0C9B-AE53-00F2-416D-AC5F9CB0F6BE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3315" name="Notes Placeholder 2">
            <a:extLst>
              <a:ext uri="{FF2B5EF4-FFF2-40B4-BE49-F238E27FC236}">
                <a16:creationId xmlns:a16="http://schemas.microsoft.com/office/drawing/2014/main" id="{D840CADF-5354-F08E-998A-7FD1F03E3EF9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3316" name="Slide Number Placeholder 3">
            <a:extLst>
              <a:ext uri="{FF2B5EF4-FFF2-40B4-BE49-F238E27FC236}">
                <a16:creationId xmlns:a16="http://schemas.microsoft.com/office/drawing/2014/main" id="{FF433BD3-09DE-8CCB-C66A-A7FA26CEC3A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6D50486-0839-4897-98B5-8E12DC3BC7E8}" type="slidenum">
              <a:rPr lang="en-GB" altLang="en-US" smtClean="0"/>
              <a:pPr/>
              <a:t>5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>
            <a:extLst>
              <a:ext uri="{FF2B5EF4-FFF2-40B4-BE49-F238E27FC236}">
                <a16:creationId xmlns:a16="http://schemas.microsoft.com/office/drawing/2014/main" id="{D2333B03-A85E-E993-2AB7-3566F3FA1C0A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Notes Placeholder 2">
            <a:extLst>
              <a:ext uri="{FF2B5EF4-FFF2-40B4-BE49-F238E27FC236}">
                <a16:creationId xmlns:a16="http://schemas.microsoft.com/office/drawing/2014/main" id="{26D38944-361A-77FC-0E20-D108E48D733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5364" name="Slide Number Placeholder 3">
            <a:extLst>
              <a:ext uri="{FF2B5EF4-FFF2-40B4-BE49-F238E27FC236}">
                <a16:creationId xmlns:a16="http://schemas.microsoft.com/office/drawing/2014/main" id="{FA43009A-F684-1D5A-BCC1-A3541285B75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31FA883D-5B83-4F5F-87F2-092881C45D0D}" type="slidenum">
              <a:rPr lang="en-GB" altLang="en-US" smtClean="0"/>
              <a:pPr/>
              <a:t>6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>
            <a:extLst>
              <a:ext uri="{FF2B5EF4-FFF2-40B4-BE49-F238E27FC236}">
                <a16:creationId xmlns:a16="http://schemas.microsoft.com/office/drawing/2014/main" id="{247B6634-63C4-DB64-00B0-0AE8B25FAE12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Notes Placeholder 2">
            <a:extLst>
              <a:ext uri="{FF2B5EF4-FFF2-40B4-BE49-F238E27FC236}">
                <a16:creationId xmlns:a16="http://schemas.microsoft.com/office/drawing/2014/main" id="{E0FE1F72-0F5F-A3CB-999A-08D12941E51D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7412" name="Slide Number Placeholder 3">
            <a:extLst>
              <a:ext uri="{FF2B5EF4-FFF2-40B4-BE49-F238E27FC236}">
                <a16:creationId xmlns:a16="http://schemas.microsoft.com/office/drawing/2014/main" id="{8240F49F-73E3-30EB-C259-2AFAA296572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FE34339C-0133-4B93-9168-31CFC8408E40}" type="slidenum">
              <a:rPr lang="en-GB" altLang="en-US" smtClean="0"/>
              <a:pPr/>
              <a:t>7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Slide Image Placeholder 1">
            <a:extLst>
              <a:ext uri="{FF2B5EF4-FFF2-40B4-BE49-F238E27FC236}">
                <a16:creationId xmlns:a16="http://schemas.microsoft.com/office/drawing/2014/main" id="{F2C24ECD-DBC3-09BF-4A7D-8E3E9100C1B5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9459" name="Notes Placeholder 2">
            <a:extLst>
              <a:ext uri="{FF2B5EF4-FFF2-40B4-BE49-F238E27FC236}">
                <a16:creationId xmlns:a16="http://schemas.microsoft.com/office/drawing/2014/main" id="{FDC197CA-BA57-86EE-430F-C251BD7DFBB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19460" name="Slide Number Placeholder 3">
            <a:extLst>
              <a:ext uri="{FF2B5EF4-FFF2-40B4-BE49-F238E27FC236}">
                <a16:creationId xmlns:a16="http://schemas.microsoft.com/office/drawing/2014/main" id="{4F568892-C291-34B3-01C2-9596C3EF9C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BF6AEB1D-D735-4A91-AB5A-2164DAD435CE}" type="slidenum">
              <a:rPr lang="en-GB" altLang="en-US" smtClean="0"/>
              <a:pPr/>
              <a:t>8</a:t>
            </a:fld>
            <a:endParaRPr lang="en-GB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Slide Image Placeholder 1">
            <a:extLst>
              <a:ext uri="{FF2B5EF4-FFF2-40B4-BE49-F238E27FC236}">
                <a16:creationId xmlns:a16="http://schemas.microsoft.com/office/drawing/2014/main" id="{6A00D34B-84CC-1D97-BCDE-388E7388FD99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7" name="Notes Placeholder 2">
            <a:extLst>
              <a:ext uri="{FF2B5EF4-FFF2-40B4-BE49-F238E27FC236}">
                <a16:creationId xmlns:a16="http://schemas.microsoft.com/office/drawing/2014/main" id="{A64C8C3A-BD86-0192-E3BE-C755FC7800B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altLang="en-US"/>
          </a:p>
        </p:txBody>
      </p:sp>
      <p:sp>
        <p:nvSpPr>
          <p:cNvPr id="21508" name="Slide Number Placeholder 3">
            <a:extLst>
              <a:ext uri="{FF2B5EF4-FFF2-40B4-BE49-F238E27FC236}">
                <a16:creationId xmlns:a16="http://schemas.microsoft.com/office/drawing/2014/main" id="{AF567C2D-18E5-8147-B019-769A0BD7A14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fld id="{C3FE27FD-2462-49F7-9174-63E5D716FC98}" type="slidenum">
              <a:rPr lang="en-GB" altLang="en-US" smtClean="0"/>
              <a:pPr/>
              <a:t>9</a:t>
            </a:fld>
            <a:endParaRPr lang="en-GB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14B2947-9995-1E43-5AF6-58F7946B2EF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11232645-C849-D9E4-8630-8D6A777A000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3D14A390-AC9F-6493-774F-94F021B280A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4F398AC-7A9C-464C-AA5C-7FF0E1CA380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460443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16774303-756D-2B12-EEE4-6F57469EF29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CB5D3A28-6807-BD7C-3249-4A254FD33ABB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492A6F01-6689-8D19-1223-EC39A3CA6D4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BF9812B-88FC-40BC-BBB8-95E07D073F2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995220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2BB573E0-36BE-41E2-EA0A-1497B872978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951B7C82-4316-1E3E-4C2C-981D471F317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2850072D-8ECE-7242-B5F7-3B0CD9C777F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74BFA50-D6C5-44F0-85FF-5C2E9CA5828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2190835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D0E92A1-2E08-FC94-C853-D38077E8DA9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745A974-7452-1AB0-7670-A651FF6F38F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6BED4B41-31CC-A071-C108-B503F138541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BCC7AF9-BDD2-48F3-AA88-DED72F147D61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1214039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6B73BB89-2275-6ABC-DCEA-0D1F1FF7B6D9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F9461F4-FA0F-E953-61B4-BBCDEECBB69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C8348C8F-96D4-4E52-A960-F8089B7337F6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DE6608-4A7C-4EE4-8933-0B70DD0F1049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569358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4AA621D-0293-D62B-C338-FD38FF0915F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E52346D-9EBC-0C7F-1F56-858B58115A35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6B45246D-8EE4-6E38-DCA0-C54F6BCC559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F153C9F-0061-42D1-ABD7-0A083DA10F3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09953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FE5D991B-2427-1FE8-861B-DE0F50C1346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6ADDCAE2-A4CC-12A4-D0EA-DA1730A86E33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4D8A0C55-2C04-2482-65F7-E0233BF2F8A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526FB6-8FAB-457F-9E59-FCB3D796FC6E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4982551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5BCF70A0-A75A-172D-73CA-BCD9564CA652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7FAFD70-F329-7757-9498-F80A4B78018E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7AEEDE1E-770D-7C56-FFB0-B7CC4138C30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B70821F-483E-42E9-A6CC-5523A4CF0CC8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309726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970EA421-7FD9-57F1-B999-59F3DF039647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277FF8FD-60F1-D3CA-BEB3-18E1EC560AE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18C88CC9-9FC3-AF53-227E-57518719BCE8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595651-DFF0-4AEC-B46F-6F2F2FFD2F52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514774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B6F3113-0327-33D4-2746-378A67A1E42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F15550F-FE43-7B5A-EBF6-DD5783D2CA2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7AE9FB0A-EF36-E9F4-4DCF-82827F442EDE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A0056A-ED9D-4C2E-A41A-88D6DBC26AA5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1498983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888EA63-8D42-8C35-0133-CC96B01AC63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4AB801C3-A5B5-E477-E9F0-9124C1B7FF98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FEBD48C-93C3-9B82-35A0-C24A922BC0A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CD47DF4-1BFC-440E-9B5B-4B642465116D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0487147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1CF32466-A12C-0C1E-4251-A333725626C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BFB4B715-5973-8E43-16E0-D3752961594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altLang="en-US"/>
              <a:t>Click to edit Master text styles</a:t>
            </a:r>
          </a:p>
          <a:p>
            <a:pPr lvl="1"/>
            <a:r>
              <a:rPr lang="en-GB" altLang="en-US"/>
              <a:t>Second level</a:t>
            </a:r>
          </a:p>
          <a:p>
            <a:pPr lvl="2"/>
            <a:r>
              <a:rPr lang="en-GB" altLang="en-US"/>
              <a:t>Third level</a:t>
            </a:r>
          </a:p>
          <a:p>
            <a:pPr lvl="3"/>
            <a:r>
              <a:rPr lang="en-GB" altLang="en-US"/>
              <a:t>Fourth level</a:t>
            </a:r>
          </a:p>
          <a:p>
            <a:pPr lvl="4"/>
            <a:r>
              <a:rPr lang="en-GB" altLang="en-US"/>
              <a:t>Fifth level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6A8EF175-52CC-5CA6-F68F-B52C97BFAC8B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D88FD9EE-9D1D-F0FA-ED55-722FB3ED295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B799D143-58B9-402E-3BCE-50FE44EFBBF4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516310E1-FBB9-4247-99BF-0C8A8DAAAB07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>
            <a:extLst>
              <a:ext uri="{FF2B5EF4-FFF2-40B4-BE49-F238E27FC236}">
                <a16:creationId xmlns:a16="http://schemas.microsoft.com/office/drawing/2014/main" id="{E54F4D2D-7432-449C-1592-E36C53891C4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00113" y="549275"/>
            <a:ext cx="7772400" cy="577850"/>
          </a:xfrm>
        </p:spPr>
        <p:txBody>
          <a:bodyPr/>
          <a:lstStyle/>
          <a:p>
            <a:pPr eaLnBrk="1" hangingPunct="1"/>
            <a:r>
              <a:rPr lang="en-GB" altLang="en-US" sz="3000">
                <a:solidFill>
                  <a:srgbClr val="000099"/>
                </a:solidFill>
                <a:latin typeface="Century Gothic" panose="020B0502020202020204" pitchFamily="34" charset="0"/>
              </a:rPr>
              <a:t>St Teresa’s Catholic Academy</a:t>
            </a:r>
          </a:p>
        </p:txBody>
      </p:sp>
      <p:sp>
        <p:nvSpPr>
          <p:cNvPr id="4099" name="Line 7">
            <a:extLst>
              <a:ext uri="{FF2B5EF4-FFF2-40B4-BE49-F238E27FC236}">
                <a16:creationId xmlns:a16="http://schemas.microsoft.com/office/drawing/2014/main" id="{297FE0B5-E711-C0AA-61CC-92EE4F6DA536}"/>
              </a:ext>
            </a:extLst>
          </p:cNvPr>
          <p:cNvSpPr>
            <a:spLocks noChangeShapeType="1"/>
          </p:cNvSpPr>
          <p:nvPr/>
        </p:nvSpPr>
        <p:spPr bwMode="auto">
          <a:xfrm>
            <a:off x="1403350" y="260350"/>
            <a:ext cx="0" cy="151288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0" name="Line 8">
            <a:extLst>
              <a:ext uri="{FF2B5EF4-FFF2-40B4-BE49-F238E27FC236}">
                <a16:creationId xmlns:a16="http://schemas.microsoft.com/office/drawing/2014/main" id="{3D152478-7D53-22EA-85FB-01366E12806B}"/>
              </a:ext>
            </a:extLst>
          </p:cNvPr>
          <p:cNvSpPr>
            <a:spLocks noChangeShapeType="1"/>
          </p:cNvSpPr>
          <p:nvPr/>
        </p:nvSpPr>
        <p:spPr bwMode="auto">
          <a:xfrm>
            <a:off x="323850" y="1557338"/>
            <a:ext cx="78486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1" name="Text Box 9">
            <a:extLst>
              <a:ext uri="{FF2B5EF4-FFF2-40B4-BE49-F238E27FC236}">
                <a16:creationId xmlns:a16="http://schemas.microsoft.com/office/drawing/2014/main" id="{01034F68-CCD0-C025-127F-9DC8CBAED6A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98525" y="1625600"/>
            <a:ext cx="7129463" cy="4400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2800">
                <a:solidFill>
                  <a:srgbClr val="000099"/>
                </a:solidFill>
                <a:latin typeface="Century Gothic" panose="020B0502020202020204" pitchFamily="34" charset="0"/>
              </a:rPr>
              <a:t>Welcome to Tamar!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en-GB" altLang="en-US" sz="2800">
              <a:solidFill>
                <a:srgbClr val="000099"/>
              </a:solidFill>
              <a:latin typeface="Century Gothic" panose="020B0502020202020204" pitchFamily="34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en-GB" altLang="en-US" sz="2800">
              <a:solidFill>
                <a:srgbClr val="000099"/>
              </a:solidFill>
              <a:latin typeface="Century Gothic" panose="020B0502020202020204" pitchFamily="34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en-GB" altLang="en-US" sz="2800">
              <a:solidFill>
                <a:srgbClr val="000099"/>
              </a:solidFill>
              <a:latin typeface="Century Gothic" panose="020B0502020202020204" pitchFamily="34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en-GB" altLang="en-US" sz="2800">
              <a:solidFill>
                <a:srgbClr val="000099"/>
              </a:solidFill>
              <a:latin typeface="Century Gothic" panose="020B0502020202020204" pitchFamily="34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endParaRPr lang="en-GB" altLang="en-US" sz="2800">
              <a:solidFill>
                <a:srgbClr val="000099"/>
              </a:solidFill>
              <a:latin typeface="Century Gothic" panose="020B0502020202020204" pitchFamily="34" charset="0"/>
            </a:endParaRP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1400">
                <a:solidFill>
                  <a:srgbClr val="000099"/>
                </a:solidFill>
                <a:latin typeface="Century Gothic" panose="020B0502020202020204" pitchFamily="34" charset="0"/>
              </a:rPr>
              <a:t>Safe, Happy &amp; Successful </a:t>
            </a:r>
          </a:p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sz="1400">
                <a:solidFill>
                  <a:srgbClr val="000099"/>
                </a:solidFill>
                <a:latin typeface="Century Gothic" panose="020B0502020202020204" pitchFamily="34" charset="0"/>
              </a:rPr>
              <a:t>together with God</a:t>
            </a:r>
          </a:p>
        </p:txBody>
      </p:sp>
      <p:sp>
        <p:nvSpPr>
          <p:cNvPr id="4102" name="Line 20">
            <a:extLst>
              <a:ext uri="{FF2B5EF4-FFF2-40B4-BE49-F238E27FC236}">
                <a16:creationId xmlns:a16="http://schemas.microsoft.com/office/drawing/2014/main" id="{CF0B78FB-F8AA-202F-4F30-52FF1E50402C}"/>
              </a:ext>
            </a:extLst>
          </p:cNvPr>
          <p:cNvSpPr>
            <a:spLocks noChangeShapeType="1"/>
          </p:cNvSpPr>
          <p:nvPr/>
        </p:nvSpPr>
        <p:spPr bwMode="auto">
          <a:xfrm>
            <a:off x="1835150" y="6524625"/>
            <a:ext cx="6911975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4103" name="Line 21">
            <a:extLst>
              <a:ext uri="{FF2B5EF4-FFF2-40B4-BE49-F238E27FC236}">
                <a16:creationId xmlns:a16="http://schemas.microsoft.com/office/drawing/2014/main" id="{28846DBF-6579-8262-0ACD-C04564680973}"/>
              </a:ext>
            </a:extLst>
          </p:cNvPr>
          <p:cNvSpPr>
            <a:spLocks noChangeShapeType="1"/>
          </p:cNvSpPr>
          <p:nvPr/>
        </p:nvSpPr>
        <p:spPr bwMode="auto">
          <a:xfrm>
            <a:off x="8532813" y="5157788"/>
            <a:ext cx="0" cy="151288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4104" name="Picture 1">
            <a:extLst>
              <a:ext uri="{FF2B5EF4-FFF2-40B4-BE49-F238E27FC236}">
                <a16:creationId xmlns:a16="http://schemas.microsoft.com/office/drawing/2014/main" id="{1EB721B7-C4B2-147C-A373-F732F028C0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3238" y="449263"/>
            <a:ext cx="647700" cy="904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11" descr="A group of kids in red shirts&#10;&#10;AI-generated content may be incorrect.">
            <a:extLst>
              <a:ext uri="{FF2B5EF4-FFF2-40B4-BE49-F238E27FC236}">
                <a16:creationId xmlns:a16="http://schemas.microsoft.com/office/drawing/2014/main" id="{715A64E5-6713-DDA9-80FE-5AEFD5F55D0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65388" y="2224088"/>
            <a:ext cx="3995737" cy="2986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>
            <a:extLst>
              <a:ext uri="{FF2B5EF4-FFF2-40B4-BE49-F238E27FC236}">
                <a16:creationId xmlns:a16="http://schemas.microsoft.com/office/drawing/2014/main" id="{F0382F49-5FE8-CF26-9344-CA1740DD1B22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00113" y="549275"/>
            <a:ext cx="7772400" cy="577850"/>
          </a:xfrm>
        </p:spPr>
        <p:txBody>
          <a:bodyPr/>
          <a:lstStyle/>
          <a:p>
            <a:pPr marL="177800" indent="-177800" eaLnBrk="1" hangingPunct="1">
              <a:spcBef>
                <a:spcPct val="50000"/>
              </a:spcBef>
            </a:pPr>
            <a:r>
              <a:rPr lang="en-GB" altLang="en-US" sz="3200" b="1">
                <a:solidFill>
                  <a:srgbClr val="000099"/>
                </a:solidFill>
                <a:latin typeface="Century Gothic" panose="020B0502020202020204" pitchFamily="34" charset="0"/>
              </a:rPr>
              <a:t>Reminders</a:t>
            </a:r>
          </a:p>
        </p:txBody>
      </p:sp>
      <p:sp>
        <p:nvSpPr>
          <p:cNvPr id="22531" name="Line 3">
            <a:extLst>
              <a:ext uri="{FF2B5EF4-FFF2-40B4-BE49-F238E27FC236}">
                <a16:creationId xmlns:a16="http://schemas.microsoft.com/office/drawing/2014/main" id="{D97FCDE5-87D0-A6E5-735D-131A78976280}"/>
              </a:ext>
            </a:extLst>
          </p:cNvPr>
          <p:cNvSpPr>
            <a:spLocks noChangeShapeType="1"/>
          </p:cNvSpPr>
          <p:nvPr/>
        </p:nvSpPr>
        <p:spPr bwMode="auto">
          <a:xfrm>
            <a:off x="1403350" y="260350"/>
            <a:ext cx="0" cy="151288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532" name="Line 4">
            <a:extLst>
              <a:ext uri="{FF2B5EF4-FFF2-40B4-BE49-F238E27FC236}">
                <a16:creationId xmlns:a16="http://schemas.microsoft.com/office/drawing/2014/main" id="{7C0E7767-CC0D-90C8-1028-41712AE30129}"/>
              </a:ext>
            </a:extLst>
          </p:cNvPr>
          <p:cNvSpPr>
            <a:spLocks noChangeShapeType="1"/>
          </p:cNvSpPr>
          <p:nvPr/>
        </p:nvSpPr>
        <p:spPr bwMode="auto">
          <a:xfrm>
            <a:off x="323850" y="1557338"/>
            <a:ext cx="78486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533" name="Line 8">
            <a:extLst>
              <a:ext uri="{FF2B5EF4-FFF2-40B4-BE49-F238E27FC236}">
                <a16:creationId xmlns:a16="http://schemas.microsoft.com/office/drawing/2014/main" id="{A042CC27-6E4C-9828-0F70-0E999DC3C2F3}"/>
              </a:ext>
            </a:extLst>
          </p:cNvPr>
          <p:cNvSpPr>
            <a:spLocks noChangeShapeType="1"/>
          </p:cNvSpPr>
          <p:nvPr/>
        </p:nvSpPr>
        <p:spPr bwMode="auto">
          <a:xfrm>
            <a:off x="1835150" y="6524625"/>
            <a:ext cx="6911975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534" name="Line 9">
            <a:extLst>
              <a:ext uri="{FF2B5EF4-FFF2-40B4-BE49-F238E27FC236}">
                <a16:creationId xmlns:a16="http://schemas.microsoft.com/office/drawing/2014/main" id="{F87AA815-21E9-1AD4-F12F-D5BB17EB34DE}"/>
              </a:ext>
            </a:extLst>
          </p:cNvPr>
          <p:cNvSpPr>
            <a:spLocks noChangeShapeType="1"/>
          </p:cNvSpPr>
          <p:nvPr/>
        </p:nvSpPr>
        <p:spPr bwMode="auto">
          <a:xfrm>
            <a:off x="8532813" y="5157788"/>
            <a:ext cx="0" cy="151288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2535" name="Text Box 5">
            <a:extLst>
              <a:ext uri="{FF2B5EF4-FFF2-40B4-BE49-F238E27FC236}">
                <a16:creationId xmlns:a16="http://schemas.microsoft.com/office/drawing/2014/main" id="{4CAF8E58-F946-E1D6-1646-F49F353204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2060575"/>
            <a:ext cx="6481762" cy="2062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en-GB" altLang="en-US">
                <a:solidFill>
                  <a:srgbClr val="000099"/>
                </a:solidFill>
                <a:latin typeface="Century Gothic" panose="020B0502020202020204" pitchFamily="34" charset="0"/>
              </a:rPr>
              <a:t>Uniform</a:t>
            </a: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en-GB" altLang="en-US">
                <a:solidFill>
                  <a:srgbClr val="000099"/>
                </a:solidFill>
                <a:latin typeface="Century Gothic" panose="020B0502020202020204" pitchFamily="34" charset="0"/>
              </a:rPr>
              <a:t>Things needed for school</a:t>
            </a:r>
          </a:p>
          <a:p>
            <a:pPr eaLnBrk="1" hangingPunct="1">
              <a:spcBef>
                <a:spcPct val="50000"/>
              </a:spcBef>
              <a:buFont typeface="Wingdings" panose="05000000000000000000" pitchFamily="2" charset="2"/>
              <a:buChar char="q"/>
            </a:pPr>
            <a:r>
              <a:rPr lang="en-GB" altLang="en-US">
                <a:solidFill>
                  <a:srgbClr val="000099"/>
                </a:solidFill>
                <a:latin typeface="Century Gothic" panose="020B0502020202020204" pitchFamily="34" charset="0"/>
              </a:rPr>
              <a:t>Social Media/Whatsapp</a:t>
            </a:r>
          </a:p>
        </p:txBody>
      </p:sp>
      <p:pic>
        <p:nvPicPr>
          <p:cNvPr id="22536" name="Picture 1">
            <a:extLst>
              <a:ext uri="{FF2B5EF4-FFF2-40B4-BE49-F238E27FC236}">
                <a16:creationId xmlns:a16="http://schemas.microsoft.com/office/drawing/2014/main" id="{BD661CE2-F1F1-A2B6-3749-65DCBCB3A5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198438"/>
            <a:ext cx="914400" cy="127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>
            <a:extLst>
              <a:ext uri="{FF2B5EF4-FFF2-40B4-BE49-F238E27FC236}">
                <a16:creationId xmlns:a16="http://schemas.microsoft.com/office/drawing/2014/main" id="{5ECBE340-D7F5-0CD7-FCE6-6DA0D0D1AF4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00113" y="549275"/>
            <a:ext cx="7772400" cy="577850"/>
          </a:xfrm>
        </p:spPr>
        <p:txBody>
          <a:bodyPr/>
          <a:lstStyle/>
          <a:p>
            <a:pPr eaLnBrk="1" hangingPunct="1"/>
            <a:br>
              <a:rPr lang="en-GB" altLang="en-US" sz="3200">
                <a:solidFill>
                  <a:srgbClr val="000099"/>
                </a:solidFill>
                <a:latin typeface="Century Gothic" panose="020B0502020202020204" pitchFamily="34" charset="0"/>
              </a:rPr>
            </a:br>
            <a:endParaRPr lang="en-GB" altLang="en-US" sz="3000">
              <a:solidFill>
                <a:srgbClr val="000099"/>
              </a:solidFill>
              <a:latin typeface="Comic Sans MS" panose="030F0702030302020204" pitchFamily="66" charset="0"/>
            </a:endParaRPr>
          </a:p>
        </p:txBody>
      </p:sp>
      <p:sp>
        <p:nvSpPr>
          <p:cNvPr id="24579" name="Line 3">
            <a:extLst>
              <a:ext uri="{FF2B5EF4-FFF2-40B4-BE49-F238E27FC236}">
                <a16:creationId xmlns:a16="http://schemas.microsoft.com/office/drawing/2014/main" id="{ABE8812F-7987-FB21-7ADA-D331DB5795E2}"/>
              </a:ext>
            </a:extLst>
          </p:cNvPr>
          <p:cNvSpPr>
            <a:spLocks noChangeShapeType="1"/>
          </p:cNvSpPr>
          <p:nvPr/>
        </p:nvSpPr>
        <p:spPr bwMode="auto">
          <a:xfrm>
            <a:off x="1403350" y="260350"/>
            <a:ext cx="0" cy="151288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580" name="Line 4">
            <a:extLst>
              <a:ext uri="{FF2B5EF4-FFF2-40B4-BE49-F238E27FC236}">
                <a16:creationId xmlns:a16="http://schemas.microsoft.com/office/drawing/2014/main" id="{C6247AD1-53A5-25B7-9713-4E4380F0CB14}"/>
              </a:ext>
            </a:extLst>
          </p:cNvPr>
          <p:cNvSpPr>
            <a:spLocks noChangeShapeType="1"/>
          </p:cNvSpPr>
          <p:nvPr/>
        </p:nvSpPr>
        <p:spPr bwMode="auto">
          <a:xfrm>
            <a:off x="323850" y="1557338"/>
            <a:ext cx="78486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581" name="Line 7">
            <a:extLst>
              <a:ext uri="{FF2B5EF4-FFF2-40B4-BE49-F238E27FC236}">
                <a16:creationId xmlns:a16="http://schemas.microsoft.com/office/drawing/2014/main" id="{5F128DA4-686C-D16C-A760-D7E9EF0D7DC1}"/>
              </a:ext>
            </a:extLst>
          </p:cNvPr>
          <p:cNvSpPr>
            <a:spLocks noChangeShapeType="1"/>
          </p:cNvSpPr>
          <p:nvPr/>
        </p:nvSpPr>
        <p:spPr bwMode="auto">
          <a:xfrm>
            <a:off x="1835150" y="6524625"/>
            <a:ext cx="6911975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582" name="Line 8">
            <a:extLst>
              <a:ext uri="{FF2B5EF4-FFF2-40B4-BE49-F238E27FC236}">
                <a16:creationId xmlns:a16="http://schemas.microsoft.com/office/drawing/2014/main" id="{FF36B85A-AF7A-4D63-7857-6A497B09D52D}"/>
              </a:ext>
            </a:extLst>
          </p:cNvPr>
          <p:cNvSpPr>
            <a:spLocks noChangeShapeType="1"/>
          </p:cNvSpPr>
          <p:nvPr/>
        </p:nvSpPr>
        <p:spPr bwMode="auto">
          <a:xfrm>
            <a:off x="8532813" y="5157788"/>
            <a:ext cx="0" cy="151288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4583" name="Rectangle 2">
            <a:extLst>
              <a:ext uri="{FF2B5EF4-FFF2-40B4-BE49-F238E27FC236}">
                <a16:creationId xmlns:a16="http://schemas.microsoft.com/office/drawing/2014/main" id="{37129642-35B7-D281-1600-9753EA2781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2513" y="701675"/>
            <a:ext cx="7772400" cy="57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marL="177800" indent="-17780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spcBef>
                <a:spcPct val="50000"/>
              </a:spcBef>
              <a:buFontTx/>
              <a:buNone/>
            </a:pPr>
            <a:r>
              <a:rPr lang="en-GB" altLang="en-US" b="1">
                <a:solidFill>
                  <a:srgbClr val="000099"/>
                </a:solidFill>
                <a:latin typeface="Century Gothic" panose="020B0502020202020204" pitchFamily="34" charset="0"/>
              </a:rPr>
              <a:t>What happens next?</a:t>
            </a:r>
          </a:p>
        </p:txBody>
      </p:sp>
      <p:sp>
        <p:nvSpPr>
          <p:cNvPr id="10" name="Text Box 5">
            <a:extLst>
              <a:ext uri="{FF2B5EF4-FFF2-40B4-BE49-F238E27FC236}">
                <a16:creationId xmlns:a16="http://schemas.microsoft.com/office/drawing/2014/main" id="{E187F082-74EB-465E-29A7-6A15CC9BA0E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77963" y="1717675"/>
            <a:ext cx="6840537" cy="42783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177800" indent="-1778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457200" indent="-457200" eaLnBrk="1" hangingPunct="1">
              <a:spcBef>
                <a:spcPct val="50000"/>
              </a:spcBef>
              <a:buFont typeface="Wingdings" pitchFamily="2" charset="2"/>
              <a:buChar char="q"/>
              <a:defRPr/>
            </a:pPr>
            <a:r>
              <a:rPr lang="en-GB" sz="3200" dirty="0">
                <a:solidFill>
                  <a:srgbClr val="000099"/>
                </a:solidFill>
                <a:latin typeface="Century Gothic" pitchFamily="34" charset="0"/>
              </a:rPr>
              <a:t>Stay and Play session </a:t>
            </a:r>
          </a:p>
          <a:p>
            <a:pPr marL="0" indent="0" eaLnBrk="1" hangingPunct="1">
              <a:spcBef>
                <a:spcPct val="50000"/>
              </a:spcBef>
              <a:defRPr/>
            </a:pPr>
            <a:r>
              <a:rPr lang="en-GB" sz="3200" u="sng" dirty="0">
                <a:solidFill>
                  <a:srgbClr val="FF0000"/>
                </a:solidFill>
                <a:latin typeface="Century Gothic" pitchFamily="34" charset="0"/>
              </a:rPr>
              <a:t>14th October</a:t>
            </a:r>
            <a:r>
              <a:rPr lang="en-GB" sz="3200" dirty="0">
                <a:solidFill>
                  <a:srgbClr val="FF0000"/>
                </a:solidFill>
                <a:latin typeface="Century Gothic" pitchFamily="34" charset="0"/>
              </a:rPr>
              <a:t>  </a:t>
            </a:r>
          </a:p>
          <a:p>
            <a:pPr marL="0" indent="0" eaLnBrk="1" hangingPunct="1">
              <a:spcBef>
                <a:spcPct val="50000"/>
              </a:spcBef>
              <a:defRPr/>
            </a:pPr>
            <a:r>
              <a:rPr lang="en-GB" sz="3200" dirty="0">
                <a:solidFill>
                  <a:srgbClr val="FF0000"/>
                </a:solidFill>
                <a:latin typeface="Century Gothic" pitchFamily="34" charset="0"/>
              </a:rPr>
              <a:t>9-10am or 1:45 – 2:45</a:t>
            </a:r>
            <a:endParaRPr lang="en-GB" sz="3200" dirty="0">
              <a:solidFill>
                <a:srgbClr val="000099"/>
              </a:solidFill>
              <a:latin typeface="Century Gothic" pitchFamily="34" charset="0"/>
            </a:endParaRPr>
          </a:p>
          <a:p>
            <a:pPr marL="457200" indent="-457200" eaLnBrk="1" hangingPunct="1">
              <a:spcBef>
                <a:spcPct val="50000"/>
              </a:spcBef>
              <a:buFont typeface="Wingdings" pitchFamily="2" charset="2"/>
              <a:buChar char="q"/>
              <a:defRPr/>
            </a:pPr>
            <a:r>
              <a:rPr lang="en-GB" sz="3200" dirty="0">
                <a:solidFill>
                  <a:srgbClr val="000099"/>
                </a:solidFill>
                <a:latin typeface="Century Gothic" pitchFamily="34" charset="0"/>
              </a:rPr>
              <a:t>Parents Evening</a:t>
            </a:r>
          </a:p>
          <a:p>
            <a:pPr marL="0" indent="0" eaLnBrk="1" hangingPunct="1">
              <a:spcBef>
                <a:spcPct val="50000"/>
              </a:spcBef>
              <a:defRPr/>
            </a:pPr>
            <a:r>
              <a:rPr lang="en-GB" sz="3200" dirty="0">
                <a:solidFill>
                  <a:srgbClr val="FF0000"/>
                </a:solidFill>
                <a:latin typeface="Century Gothic" pitchFamily="34" charset="0"/>
              </a:rPr>
              <a:t>21</a:t>
            </a:r>
            <a:r>
              <a:rPr lang="en-GB" sz="3200" baseline="30000" dirty="0">
                <a:solidFill>
                  <a:srgbClr val="FF0000"/>
                </a:solidFill>
                <a:latin typeface="Century Gothic" pitchFamily="34" charset="0"/>
              </a:rPr>
              <a:t>st</a:t>
            </a:r>
            <a:r>
              <a:rPr lang="en-GB" sz="3200" dirty="0">
                <a:solidFill>
                  <a:srgbClr val="FF0000"/>
                </a:solidFill>
                <a:latin typeface="Century Gothic" pitchFamily="34" charset="0"/>
              </a:rPr>
              <a:t> and 22</a:t>
            </a:r>
            <a:r>
              <a:rPr lang="en-GB" sz="3200" baseline="30000" dirty="0">
                <a:solidFill>
                  <a:srgbClr val="FF0000"/>
                </a:solidFill>
                <a:latin typeface="Century Gothic" pitchFamily="34" charset="0"/>
              </a:rPr>
              <a:t>nd</a:t>
            </a:r>
            <a:r>
              <a:rPr lang="en-GB" sz="3200" dirty="0">
                <a:solidFill>
                  <a:srgbClr val="FF0000"/>
                </a:solidFill>
                <a:latin typeface="Century Gothic" pitchFamily="34" charset="0"/>
              </a:rPr>
              <a:t> October – 4-7pm</a:t>
            </a:r>
            <a:endParaRPr lang="en-GB" sz="3200" dirty="0">
              <a:solidFill>
                <a:srgbClr val="000099"/>
              </a:solidFill>
              <a:latin typeface="Century Gothic" pitchFamily="34" charset="0"/>
            </a:endParaRPr>
          </a:p>
          <a:p>
            <a:pPr marL="0" indent="0" eaLnBrk="1" hangingPunct="1">
              <a:spcBef>
                <a:spcPct val="50000"/>
              </a:spcBef>
              <a:defRPr/>
            </a:pPr>
            <a:endParaRPr lang="en-GB" sz="3200" dirty="0">
              <a:solidFill>
                <a:srgbClr val="000099"/>
              </a:solidFill>
              <a:latin typeface="Century Gothic" pitchFamily="34" charset="0"/>
            </a:endParaRPr>
          </a:p>
        </p:txBody>
      </p:sp>
      <p:pic>
        <p:nvPicPr>
          <p:cNvPr id="24585" name="Picture 1">
            <a:extLst>
              <a:ext uri="{FF2B5EF4-FFF2-40B4-BE49-F238E27FC236}">
                <a16:creationId xmlns:a16="http://schemas.microsoft.com/office/drawing/2014/main" id="{A8704994-A8DB-A5DB-0463-81A62765D5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650" y="198438"/>
            <a:ext cx="914400" cy="127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>
            <a:extLst>
              <a:ext uri="{FF2B5EF4-FFF2-40B4-BE49-F238E27FC236}">
                <a16:creationId xmlns:a16="http://schemas.microsoft.com/office/drawing/2014/main" id="{8A3EF684-6E10-0F2D-C3CE-C771BAC05351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00113" y="549275"/>
            <a:ext cx="7772400" cy="577850"/>
          </a:xfrm>
        </p:spPr>
        <p:txBody>
          <a:bodyPr/>
          <a:lstStyle/>
          <a:p>
            <a:pPr marL="177800" indent="-177800" eaLnBrk="1" hangingPunct="1">
              <a:spcBef>
                <a:spcPct val="50000"/>
              </a:spcBef>
            </a:pPr>
            <a:r>
              <a:rPr lang="en-GB" altLang="en-US" sz="3200" b="1">
                <a:solidFill>
                  <a:srgbClr val="000099"/>
                </a:solidFill>
                <a:latin typeface="Century Gothic" panose="020B0502020202020204" pitchFamily="34" charset="0"/>
              </a:rPr>
              <a:t>Purpose of Meeting</a:t>
            </a:r>
          </a:p>
        </p:txBody>
      </p:sp>
      <p:sp>
        <p:nvSpPr>
          <p:cNvPr id="6147" name="Line 3">
            <a:extLst>
              <a:ext uri="{FF2B5EF4-FFF2-40B4-BE49-F238E27FC236}">
                <a16:creationId xmlns:a16="http://schemas.microsoft.com/office/drawing/2014/main" id="{135780BD-4C56-26CE-F4E3-C591CE600CF9}"/>
              </a:ext>
            </a:extLst>
          </p:cNvPr>
          <p:cNvSpPr>
            <a:spLocks noChangeShapeType="1"/>
          </p:cNvSpPr>
          <p:nvPr/>
        </p:nvSpPr>
        <p:spPr bwMode="auto">
          <a:xfrm>
            <a:off x="1403350" y="260350"/>
            <a:ext cx="0" cy="151288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6148" name="Line 4">
            <a:extLst>
              <a:ext uri="{FF2B5EF4-FFF2-40B4-BE49-F238E27FC236}">
                <a16:creationId xmlns:a16="http://schemas.microsoft.com/office/drawing/2014/main" id="{9772B22F-B924-C6C7-8771-61E941E51014}"/>
              </a:ext>
            </a:extLst>
          </p:cNvPr>
          <p:cNvSpPr>
            <a:spLocks noChangeShapeType="1"/>
          </p:cNvSpPr>
          <p:nvPr/>
        </p:nvSpPr>
        <p:spPr bwMode="auto">
          <a:xfrm>
            <a:off x="323850" y="1557338"/>
            <a:ext cx="78486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077" name="Text Box 5">
            <a:extLst>
              <a:ext uri="{FF2B5EF4-FFF2-40B4-BE49-F238E27FC236}">
                <a16:creationId xmlns:a16="http://schemas.microsoft.com/office/drawing/2014/main" id="{1D0D93CB-C4CA-6B9F-2344-472F7C61F9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758950"/>
            <a:ext cx="6481763" cy="501650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177800" indent="-1778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457200" indent="-457200" eaLnBrk="1" hangingPunct="1">
              <a:spcBef>
                <a:spcPct val="50000"/>
              </a:spcBef>
              <a:buFont typeface="Wingdings" pitchFamily="2" charset="2"/>
              <a:buChar char="q"/>
              <a:defRPr/>
            </a:pPr>
            <a:r>
              <a:rPr lang="en-GB" sz="3200" dirty="0">
                <a:solidFill>
                  <a:srgbClr val="000099"/>
                </a:solidFill>
                <a:latin typeface="Century Gothic" pitchFamily="34" charset="0"/>
              </a:rPr>
              <a:t>About us</a:t>
            </a:r>
          </a:p>
          <a:p>
            <a:pPr marL="457200" indent="-457200" eaLnBrk="1" hangingPunct="1">
              <a:spcBef>
                <a:spcPct val="50000"/>
              </a:spcBef>
              <a:buFont typeface="Wingdings" pitchFamily="2" charset="2"/>
              <a:buChar char="q"/>
              <a:defRPr/>
            </a:pPr>
            <a:r>
              <a:rPr lang="en-GB" sz="3200" dirty="0">
                <a:solidFill>
                  <a:srgbClr val="000099"/>
                </a:solidFill>
                <a:latin typeface="Century Gothic" pitchFamily="34" charset="0"/>
              </a:rPr>
              <a:t>Our community</a:t>
            </a:r>
          </a:p>
          <a:p>
            <a:pPr marL="457200" indent="-457200" eaLnBrk="1" hangingPunct="1">
              <a:spcBef>
                <a:spcPct val="50000"/>
              </a:spcBef>
              <a:buFont typeface="Wingdings" pitchFamily="2" charset="2"/>
              <a:buChar char="q"/>
              <a:defRPr/>
            </a:pPr>
            <a:r>
              <a:rPr lang="en-GB" sz="3200" dirty="0">
                <a:solidFill>
                  <a:srgbClr val="000099"/>
                </a:solidFill>
                <a:latin typeface="Century Gothic" pitchFamily="34" charset="0"/>
              </a:rPr>
              <a:t>So far in Tamar</a:t>
            </a:r>
          </a:p>
          <a:p>
            <a:pPr marL="457200" indent="-457200" eaLnBrk="1" hangingPunct="1">
              <a:spcBef>
                <a:spcPct val="50000"/>
              </a:spcBef>
              <a:buFont typeface="Wingdings" pitchFamily="2" charset="2"/>
              <a:buChar char="q"/>
              <a:defRPr/>
            </a:pPr>
            <a:r>
              <a:rPr lang="en-GB" sz="3200" dirty="0">
                <a:solidFill>
                  <a:srgbClr val="000099"/>
                </a:solidFill>
                <a:latin typeface="Century Gothic" pitchFamily="34" charset="0"/>
              </a:rPr>
              <a:t>Tour of the</a:t>
            </a:r>
          </a:p>
          <a:p>
            <a:pPr marL="0" indent="0" eaLnBrk="1" hangingPunct="1">
              <a:spcBef>
                <a:spcPct val="50000"/>
              </a:spcBef>
              <a:defRPr/>
            </a:pPr>
            <a:r>
              <a:rPr lang="en-GB" sz="3200" dirty="0">
                <a:solidFill>
                  <a:srgbClr val="000099"/>
                </a:solidFill>
                <a:latin typeface="Century Gothic" pitchFamily="34" charset="0"/>
              </a:rPr>
              <a:t> Foundation Unit </a:t>
            </a:r>
          </a:p>
          <a:p>
            <a:pPr marL="0" indent="0" eaLnBrk="1" hangingPunct="1">
              <a:spcBef>
                <a:spcPct val="50000"/>
              </a:spcBef>
              <a:defRPr/>
            </a:pPr>
            <a:endParaRPr lang="en-GB" sz="3200" dirty="0">
              <a:solidFill>
                <a:srgbClr val="000099"/>
              </a:solidFill>
              <a:latin typeface="Century Gothic" pitchFamily="34" charset="0"/>
            </a:endParaRPr>
          </a:p>
          <a:p>
            <a:pPr eaLnBrk="1" hangingPunct="1">
              <a:spcBef>
                <a:spcPct val="50000"/>
              </a:spcBef>
              <a:buFontTx/>
              <a:buChar char="•"/>
              <a:defRPr/>
            </a:pPr>
            <a:endParaRPr lang="en-GB" sz="3200" dirty="0">
              <a:solidFill>
                <a:srgbClr val="000099"/>
              </a:solidFill>
              <a:latin typeface="Century Gothic" pitchFamily="34" charset="0"/>
            </a:endParaRPr>
          </a:p>
        </p:txBody>
      </p:sp>
      <p:sp>
        <p:nvSpPr>
          <p:cNvPr id="6150" name="Line 8">
            <a:extLst>
              <a:ext uri="{FF2B5EF4-FFF2-40B4-BE49-F238E27FC236}">
                <a16:creationId xmlns:a16="http://schemas.microsoft.com/office/drawing/2014/main" id="{2C8F185A-E270-00B5-E542-62CA4762FEB8}"/>
              </a:ext>
            </a:extLst>
          </p:cNvPr>
          <p:cNvSpPr>
            <a:spLocks noChangeShapeType="1"/>
          </p:cNvSpPr>
          <p:nvPr/>
        </p:nvSpPr>
        <p:spPr bwMode="auto">
          <a:xfrm>
            <a:off x="1835150" y="6524625"/>
            <a:ext cx="6911975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6151" name="Line 9">
            <a:extLst>
              <a:ext uri="{FF2B5EF4-FFF2-40B4-BE49-F238E27FC236}">
                <a16:creationId xmlns:a16="http://schemas.microsoft.com/office/drawing/2014/main" id="{A18DB8BA-CE41-6D17-B05B-B14B181C0F12}"/>
              </a:ext>
            </a:extLst>
          </p:cNvPr>
          <p:cNvSpPr>
            <a:spLocks noChangeShapeType="1"/>
          </p:cNvSpPr>
          <p:nvPr/>
        </p:nvSpPr>
        <p:spPr bwMode="auto">
          <a:xfrm>
            <a:off x="8532813" y="5157788"/>
            <a:ext cx="0" cy="151288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6152" name="Picture 1">
            <a:extLst>
              <a:ext uri="{FF2B5EF4-FFF2-40B4-BE49-F238E27FC236}">
                <a16:creationId xmlns:a16="http://schemas.microsoft.com/office/drawing/2014/main" id="{54BCFC20-4BC5-7AF1-E555-3BAD2B29A1F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663" y="198438"/>
            <a:ext cx="914400" cy="127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12">
            <a:extLst>
              <a:ext uri="{FF2B5EF4-FFF2-40B4-BE49-F238E27FC236}">
                <a16:creationId xmlns:a16="http://schemas.microsoft.com/office/drawing/2014/main" id="{AFC5BD47-E03E-D644-F769-E6690B1989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4363" y="1854200"/>
            <a:ext cx="2771775" cy="207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4" name="Picture 14" descr="A child smiling at the camera&#10;&#10;AI-generated content may be incorrect.">
            <a:extLst>
              <a:ext uri="{FF2B5EF4-FFF2-40B4-BE49-F238E27FC236}">
                <a16:creationId xmlns:a16="http://schemas.microsoft.com/office/drawing/2014/main" id="{FF8F52B6-34CD-DC9A-5F9B-D97E37A1A3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94363" y="4165600"/>
            <a:ext cx="2782887" cy="2079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>
            <a:extLst>
              <a:ext uri="{FF2B5EF4-FFF2-40B4-BE49-F238E27FC236}">
                <a16:creationId xmlns:a16="http://schemas.microsoft.com/office/drawing/2014/main" id="{5482EA2F-08CB-97B1-441B-F949DA527F6B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00113" y="549275"/>
            <a:ext cx="7772400" cy="577850"/>
          </a:xfrm>
        </p:spPr>
        <p:txBody>
          <a:bodyPr/>
          <a:lstStyle/>
          <a:p>
            <a:pPr marL="177800" indent="-177800" eaLnBrk="1" hangingPunct="1">
              <a:spcBef>
                <a:spcPct val="50000"/>
              </a:spcBef>
            </a:pPr>
            <a:r>
              <a:rPr lang="en-GB" altLang="en-US" sz="3200" b="1">
                <a:solidFill>
                  <a:srgbClr val="000099"/>
                </a:solidFill>
                <a:latin typeface="Century Gothic" panose="020B0502020202020204" pitchFamily="34" charset="0"/>
              </a:rPr>
              <a:t>About Us</a:t>
            </a:r>
          </a:p>
        </p:txBody>
      </p:sp>
      <p:sp>
        <p:nvSpPr>
          <p:cNvPr id="8195" name="Line 3">
            <a:extLst>
              <a:ext uri="{FF2B5EF4-FFF2-40B4-BE49-F238E27FC236}">
                <a16:creationId xmlns:a16="http://schemas.microsoft.com/office/drawing/2014/main" id="{43462D56-59D3-19D3-63E0-EA895E5630D0}"/>
              </a:ext>
            </a:extLst>
          </p:cNvPr>
          <p:cNvSpPr>
            <a:spLocks noChangeShapeType="1"/>
          </p:cNvSpPr>
          <p:nvPr/>
        </p:nvSpPr>
        <p:spPr bwMode="auto">
          <a:xfrm>
            <a:off x="1403350" y="260350"/>
            <a:ext cx="0" cy="151288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196" name="Line 4">
            <a:extLst>
              <a:ext uri="{FF2B5EF4-FFF2-40B4-BE49-F238E27FC236}">
                <a16:creationId xmlns:a16="http://schemas.microsoft.com/office/drawing/2014/main" id="{33FA2FB8-539F-7FE4-B745-4E6948CCF00F}"/>
              </a:ext>
            </a:extLst>
          </p:cNvPr>
          <p:cNvSpPr>
            <a:spLocks noChangeShapeType="1"/>
          </p:cNvSpPr>
          <p:nvPr/>
        </p:nvSpPr>
        <p:spPr bwMode="auto">
          <a:xfrm>
            <a:off x="323850" y="1557338"/>
            <a:ext cx="78486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197" name="Line 8">
            <a:extLst>
              <a:ext uri="{FF2B5EF4-FFF2-40B4-BE49-F238E27FC236}">
                <a16:creationId xmlns:a16="http://schemas.microsoft.com/office/drawing/2014/main" id="{1E92BF05-C9F5-2262-669E-E2B336A4058C}"/>
              </a:ext>
            </a:extLst>
          </p:cNvPr>
          <p:cNvSpPr>
            <a:spLocks noChangeShapeType="1"/>
          </p:cNvSpPr>
          <p:nvPr/>
        </p:nvSpPr>
        <p:spPr bwMode="auto">
          <a:xfrm>
            <a:off x="1835150" y="6524625"/>
            <a:ext cx="6911975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8198" name="Line 9">
            <a:extLst>
              <a:ext uri="{FF2B5EF4-FFF2-40B4-BE49-F238E27FC236}">
                <a16:creationId xmlns:a16="http://schemas.microsoft.com/office/drawing/2014/main" id="{E920E831-FE0D-BF77-0080-0CCFA8DB23F0}"/>
              </a:ext>
            </a:extLst>
          </p:cNvPr>
          <p:cNvSpPr>
            <a:spLocks noChangeShapeType="1"/>
          </p:cNvSpPr>
          <p:nvPr/>
        </p:nvSpPr>
        <p:spPr bwMode="auto">
          <a:xfrm>
            <a:off x="8532813" y="5157788"/>
            <a:ext cx="0" cy="151288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B926D476-08B3-AFC6-D0E3-A1218F997E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2060575"/>
            <a:ext cx="6481762" cy="28003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177800" indent="-1778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457200" indent="-457200" eaLnBrk="1" hangingPunct="1">
              <a:spcBef>
                <a:spcPct val="50000"/>
              </a:spcBef>
              <a:buFont typeface="Wingdings" pitchFamily="2" charset="2"/>
              <a:buChar char="q"/>
              <a:defRPr/>
            </a:pPr>
            <a:r>
              <a:rPr lang="en-GB" sz="3200" dirty="0">
                <a:solidFill>
                  <a:srgbClr val="000099"/>
                </a:solidFill>
                <a:latin typeface="Century Gothic" pitchFamily="34" charset="0"/>
              </a:rPr>
              <a:t>Our Catholic Ethos</a:t>
            </a:r>
          </a:p>
          <a:p>
            <a:pPr marL="457200" indent="-457200" eaLnBrk="1" hangingPunct="1">
              <a:spcBef>
                <a:spcPct val="50000"/>
              </a:spcBef>
              <a:buFont typeface="Wingdings" pitchFamily="2" charset="2"/>
              <a:buChar char="q"/>
              <a:defRPr/>
            </a:pPr>
            <a:r>
              <a:rPr lang="en-GB" sz="3200" dirty="0">
                <a:solidFill>
                  <a:srgbClr val="000099"/>
                </a:solidFill>
                <a:latin typeface="Century Gothic" pitchFamily="34" charset="0"/>
              </a:rPr>
              <a:t>Our standards</a:t>
            </a:r>
          </a:p>
          <a:p>
            <a:pPr marL="457200" indent="-457200" eaLnBrk="1" hangingPunct="1">
              <a:spcBef>
                <a:spcPct val="50000"/>
              </a:spcBef>
              <a:buFont typeface="Wingdings" pitchFamily="2" charset="2"/>
              <a:buChar char="q"/>
              <a:defRPr/>
            </a:pPr>
            <a:r>
              <a:rPr lang="en-GB" sz="3200" dirty="0">
                <a:solidFill>
                  <a:srgbClr val="000099"/>
                </a:solidFill>
                <a:latin typeface="Century Gothic" pitchFamily="34" charset="0"/>
              </a:rPr>
              <a:t>The structure of our school</a:t>
            </a:r>
          </a:p>
          <a:p>
            <a:pPr marL="0" indent="0" eaLnBrk="1" hangingPunct="1">
              <a:spcBef>
                <a:spcPct val="50000"/>
              </a:spcBef>
              <a:defRPr/>
            </a:pPr>
            <a:endParaRPr lang="en-GB" sz="3200" dirty="0">
              <a:solidFill>
                <a:srgbClr val="000099"/>
              </a:solidFill>
              <a:latin typeface="Century Gothic" pitchFamily="34" charset="0"/>
            </a:endParaRPr>
          </a:p>
        </p:txBody>
      </p:sp>
      <p:pic>
        <p:nvPicPr>
          <p:cNvPr id="8200" name="Picture 1">
            <a:extLst>
              <a:ext uri="{FF2B5EF4-FFF2-40B4-BE49-F238E27FC236}">
                <a16:creationId xmlns:a16="http://schemas.microsoft.com/office/drawing/2014/main" id="{456B36A0-42BD-43BC-F9DE-C7AB7F1175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98438"/>
            <a:ext cx="914400" cy="127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201" name="Picture 11">
            <a:extLst>
              <a:ext uri="{FF2B5EF4-FFF2-40B4-BE49-F238E27FC236}">
                <a16:creationId xmlns:a16="http://schemas.microsoft.com/office/drawing/2014/main" id="{44BE8694-C304-5C09-935B-904FA76A106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9225" y="4100513"/>
            <a:ext cx="1654175" cy="22082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>
            <a:extLst>
              <a:ext uri="{FF2B5EF4-FFF2-40B4-BE49-F238E27FC236}">
                <a16:creationId xmlns:a16="http://schemas.microsoft.com/office/drawing/2014/main" id="{772772A0-6213-83F1-0BB9-F1EAB8C75FCF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00113" y="549275"/>
            <a:ext cx="7772400" cy="577850"/>
          </a:xfrm>
        </p:spPr>
        <p:txBody>
          <a:bodyPr/>
          <a:lstStyle/>
          <a:p>
            <a:pPr marL="177800" indent="-177800" eaLnBrk="1" hangingPunct="1">
              <a:spcBef>
                <a:spcPct val="50000"/>
              </a:spcBef>
            </a:pPr>
            <a:r>
              <a:rPr lang="en-GB" altLang="en-US" sz="3200" b="1">
                <a:solidFill>
                  <a:srgbClr val="000099"/>
                </a:solidFill>
                <a:latin typeface="Century Gothic" panose="020B0502020202020204" pitchFamily="34" charset="0"/>
              </a:rPr>
              <a:t>Our Community</a:t>
            </a:r>
          </a:p>
        </p:txBody>
      </p:sp>
      <p:sp>
        <p:nvSpPr>
          <p:cNvPr id="10243" name="Line 3">
            <a:extLst>
              <a:ext uri="{FF2B5EF4-FFF2-40B4-BE49-F238E27FC236}">
                <a16:creationId xmlns:a16="http://schemas.microsoft.com/office/drawing/2014/main" id="{D948E30B-54E6-E357-B615-442ACCF46C98}"/>
              </a:ext>
            </a:extLst>
          </p:cNvPr>
          <p:cNvSpPr>
            <a:spLocks noChangeShapeType="1"/>
          </p:cNvSpPr>
          <p:nvPr/>
        </p:nvSpPr>
        <p:spPr bwMode="auto">
          <a:xfrm>
            <a:off x="1403350" y="260350"/>
            <a:ext cx="0" cy="151288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244" name="Line 4">
            <a:extLst>
              <a:ext uri="{FF2B5EF4-FFF2-40B4-BE49-F238E27FC236}">
                <a16:creationId xmlns:a16="http://schemas.microsoft.com/office/drawing/2014/main" id="{1DE0EAD9-76B8-0414-C918-49F217CA0286}"/>
              </a:ext>
            </a:extLst>
          </p:cNvPr>
          <p:cNvSpPr>
            <a:spLocks noChangeShapeType="1"/>
          </p:cNvSpPr>
          <p:nvPr/>
        </p:nvSpPr>
        <p:spPr bwMode="auto">
          <a:xfrm>
            <a:off x="323850" y="1557338"/>
            <a:ext cx="78486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245" name="Line 8">
            <a:extLst>
              <a:ext uri="{FF2B5EF4-FFF2-40B4-BE49-F238E27FC236}">
                <a16:creationId xmlns:a16="http://schemas.microsoft.com/office/drawing/2014/main" id="{2AE497DD-D262-57FC-088F-437375A6BB99}"/>
              </a:ext>
            </a:extLst>
          </p:cNvPr>
          <p:cNvSpPr>
            <a:spLocks noChangeShapeType="1"/>
          </p:cNvSpPr>
          <p:nvPr/>
        </p:nvSpPr>
        <p:spPr bwMode="auto">
          <a:xfrm>
            <a:off x="1835150" y="6524625"/>
            <a:ext cx="6911975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0246" name="Line 9">
            <a:extLst>
              <a:ext uri="{FF2B5EF4-FFF2-40B4-BE49-F238E27FC236}">
                <a16:creationId xmlns:a16="http://schemas.microsoft.com/office/drawing/2014/main" id="{511933CF-1B48-E892-8976-42E80C7844BB}"/>
              </a:ext>
            </a:extLst>
          </p:cNvPr>
          <p:cNvSpPr>
            <a:spLocks noChangeShapeType="1"/>
          </p:cNvSpPr>
          <p:nvPr/>
        </p:nvSpPr>
        <p:spPr bwMode="auto">
          <a:xfrm>
            <a:off x="8532813" y="5157788"/>
            <a:ext cx="0" cy="151288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10247" name="Picture 1">
            <a:extLst>
              <a:ext uri="{FF2B5EF4-FFF2-40B4-BE49-F238E27FC236}">
                <a16:creationId xmlns:a16="http://schemas.microsoft.com/office/drawing/2014/main" id="{0ECC5B96-BB9F-70E9-821B-3120816117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50" y="198438"/>
            <a:ext cx="914400" cy="127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8" name="Picture 1">
            <a:extLst>
              <a:ext uri="{FF2B5EF4-FFF2-40B4-BE49-F238E27FC236}">
                <a16:creationId xmlns:a16="http://schemas.microsoft.com/office/drawing/2014/main" id="{67E4E614-645F-C2A7-F405-8BA1955FA5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5100" y="2551113"/>
            <a:ext cx="4162425" cy="3973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Explosion 2 2">
            <a:extLst>
              <a:ext uri="{FF2B5EF4-FFF2-40B4-BE49-F238E27FC236}">
                <a16:creationId xmlns:a16="http://schemas.microsoft.com/office/drawing/2014/main" id="{15BC1987-2EE0-090E-0256-0020CCCFD915}"/>
              </a:ext>
            </a:extLst>
          </p:cNvPr>
          <p:cNvSpPr/>
          <p:nvPr/>
        </p:nvSpPr>
        <p:spPr>
          <a:xfrm rot="3621277">
            <a:off x="1014413" y="1333500"/>
            <a:ext cx="2016125" cy="3095625"/>
          </a:xfrm>
          <a:prstGeom prst="irregularSeal2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GB"/>
          </a:p>
        </p:txBody>
      </p:sp>
      <p:sp>
        <p:nvSpPr>
          <p:cNvPr id="10250" name="TextBox 3">
            <a:extLst>
              <a:ext uri="{FF2B5EF4-FFF2-40B4-BE49-F238E27FC236}">
                <a16:creationId xmlns:a16="http://schemas.microsoft.com/office/drawing/2014/main" id="{5876A02B-A569-BCA7-0A39-E4FF7D2196F7}"/>
              </a:ext>
            </a:extLst>
          </p:cNvPr>
          <p:cNvSpPr txBox="1">
            <a:spLocks noChangeArrowheads="1"/>
          </p:cNvSpPr>
          <p:nvPr/>
        </p:nvSpPr>
        <p:spPr bwMode="auto">
          <a:xfrm rot="-1791988">
            <a:off x="1177925" y="2297113"/>
            <a:ext cx="1490663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800" b="1">
                <a:solidFill>
                  <a:srgbClr val="0066FF"/>
                </a:solidFill>
                <a:latin typeface="Century Gothic" panose="020B0502020202020204" pitchFamily="34" charset="0"/>
              </a:rPr>
              <a:t>Parent Helpers</a:t>
            </a:r>
          </a:p>
        </p:txBody>
      </p:sp>
      <p:pic>
        <p:nvPicPr>
          <p:cNvPr id="10251" name="Picture 4">
            <a:extLst>
              <a:ext uri="{FF2B5EF4-FFF2-40B4-BE49-F238E27FC236}">
                <a16:creationId xmlns:a16="http://schemas.microsoft.com/office/drawing/2014/main" id="{DFC4F365-D29A-6ADF-4E41-34A5F5E3B74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8363" y="1631950"/>
            <a:ext cx="3016250" cy="19446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2" name="TextBox 6">
            <a:extLst>
              <a:ext uri="{FF2B5EF4-FFF2-40B4-BE49-F238E27FC236}">
                <a16:creationId xmlns:a16="http://schemas.microsoft.com/office/drawing/2014/main" id="{EBFF3719-B8A4-A688-166E-308400C5F4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59563" y="2401888"/>
            <a:ext cx="1512887" cy="5222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0"/>
              </a:spcBef>
              <a:buFontTx/>
              <a:buNone/>
            </a:pPr>
            <a:r>
              <a:rPr lang="en-GB" altLang="en-US" sz="2800" b="1">
                <a:solidFill>
                  <a:srgbClr val="0066FF"/>
                </a:solidFill>
                <a:latin typeface="Century Gothic" panose="020B0502020202020204" pitchFamily="34" charset="0"/>
              </a:rPr>
              <a:t>Parish</a:t>
            </a:r>
          </a:p>
        </p:txBody>
      </p:sp>
      <p:pic>
        <p:nvPicPr>
          <p:cNvPr id="10253" name="Picture 7">
            <a:extLst>
              <a:ext uri="{FF2B5EF4-FFF2-40B4-BE49-F238E27FC236}">
                <a16:creationId xmlns:a16="http://schemas.microsoft.com/office/drawing/2014/main" id="{47689115-67A1-ED5C-7899-B391CC034F3B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476750"/>
            <a:ext cx="3419475" cy="2225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4" name="TextBox 10">
            <a:extLst>
              <a:ext uri="{FF2B5EF4-FFF2-40B4-BE49-F238E27FC236}">
                <a16:creationId xmlns:a16="http://schemas.microsoft.com/office/drawing/2014/main" id="{6ABF62F2-8B6D-4951-E37F-E084A88F71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3588" y="5149850"/>
            <a:ext cx="1893887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GB" altLang="en-US" sz="2400" b="1">
                <a:solidFill>
                  <a:srgbClr val="0066FF"/>
                </a:solidFill>
                <a:latin typeface="Century Gothic" panose="020B0502020202020204" pitchFamily="34" charset="0"/>
              </a:rPr>
              <a:t>School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GB" altLang="en-US" sz="2400" b="1">
                <a:solidFill>
                  <a:srgbClr val="0066FF"/>
                </a:solidFill>
                <a:latin typeface="Century Gothic" panose="020B0502020202020204" pitchFamily="34" charset="0"/>
              </a:rPr>
              <a:t>Association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475061B3-A54E-AFE7-4FD3-3CEA529E3DA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900113" y="549275"/>
            <a:ext cx="7772400" cy="577850"/>
          </a:xfrm>
        </p:spPr>
        <p:txBody>
          <a:bodyPr/>
          <a:lstStyle/>
          <a:p>
            <a:pPr marL="177800" indent="-177800" eaLnBrk="1" hangingPunct="1">
              <a:spcBef>
                <a:spcPct val="50000"/>
              </a:spcBef>
            </a:pPr>
            <a:r>
              <a:rPr lang="en-GB" altLang="en-US" sz="3200" b="1">
                <a:solidFill>
                  <a:srgbClr val="000099"/>
                </a:solidFill>
                <a:latin typeface="Century Gothic" panose="020B0502020202020204" pitchFamily="34" charset="0"/>
              </a:rPr>
              <a:t>So Far in Tamar</a:t>
            </a:r>
          </a:p>
        </p:txBody>
      </p:sp>
      <p:sp>
        <p:nvSpPr>
          <p:cNvPr id="12291" name="Line 3">
            <a:extLst>
              <a:ext uri="{FF2B5EF4-FFF2-40B4-BE49-F238E27FC236}">
                <a16:creationId xmlns:a16="http://schemas.microsoft.com/office/drawing/2014/main" id="{28BC80D1-C04F-7A3F-F701-10064C5CD8F7}"/>
              </a:ext>
            </a:extLst>
          </p:cNvPr>
          <p:cNvSpPr>
            <a:spLocks noChangeShapeType="1"/>
          </p:cNvSpPr>
          <p:nvPr/>
        </p:nvSpPr>
        <p:spPr bwMode="auto">
          <a:xfrm>
            <a:off x="1403350" y="260350"/>
            <a:ext cx="0" cy="151288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292" name="Line 4">
            <a:extLst>
              <a:ext uri="{FF2B5EF4-FFF2-40B4-BE49-F238E27FC236}">
                <a16:creationId xmlns:a16="http://schemas.microsoft.com/office/drawing/2014/main" id="{A948029A-9443-041B-76F1-87FA69E37B60}"/>
              </a:ext>
            </a:extLst>
          </p:cNvPr>
          <p:cNvSpPr>
            <a:spLocks noChangeShapeType="1"/>
          </p:cNvSpPr>
          <p:nvPr/>
        </p:nvSpPr>
        <p:spPr bwMode="auto">
          <a:xfrm>
            <a:off x="323850" y="1557338"/>
            <a:ext cx="78486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293" name="Line 8">
            <a:extLst>
              <a:ext uri="{FF2B5EF4-FFF2-40B4-BE49-F238E27FC236}">
                <a16:creationId xmlns:a16="http://schemas.microsoft.com/office/drawing/2014/main" id="{9973EAA9-071B-13EA-BDBE-0DE067357217}"/>
              </a:ext>
            </a:extLst>
          </p:cNvPr>
          <p:cNvSpPr>
            <a:spLocks noChangeShapeType="1"/>
          </p:cNvSpPr>
          <p:nvPr/>
        </p:nvSpPr>
        <p:spPr bwMode="auto">
          <a:xfrm>
            <a:off x="1835150" y="6524625"/>
            <a:ext cx="6911975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2294" name="Line 9">
            <a:extLst>
              <a:ext uri="{FF2B5EF4-FFF2-40B4-BE49-F238E27FC236}">
                <a16:creationId xmlns:a16="http://schemas.microsoft.com/office/drawing/2014/main" id="{B32D9246-59A4-0A49-8088-451EC1A158D4}"/>
              </a:ext>
            </a:extLst>
          </p:cNvPr>
          <p:cNvSpPr>
            <a:spLocks noChangeShapeType="1"/>
          </p:cNvSpPr>
          <p:nvPr/>
        </p:nvSpPr>
        <p:spPr bwMode="auto">
          <a:xfrm>
            <a:off x="8532813" y="5157788"/>
            <a:ext cx="0" cy="151288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7DE82946-1FA0-ABB9-DD13-0BC67D6F44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47813" y="2060575"/>
            <a:ext cx="6481762" cy="2800350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177800" indent="-1778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457200" indent="-457200" eaLnBrk="1" hangingPunct="1">
              <a:spcBef>
                <a:spcPct val="50000"/>
              </a:spcBef>
              <a:buFont typeface="Wingdings" pitchFamily="2" charset="2"/>
              <a:buChar char="q"/>
              <a:defRPr/>
            </a:pPr>
            <a:r>
              <a:rPr lang="en-GB" sz="3200" dirty="0">
                <a:solidFill>
                  <a:srgbClr val="000099"/>
                </a:solidFill>
                <a:latin typeface="Century Gothic" pitchFamily="34" charset="0"/>
              </a:rPr>
              <a:t>Update </a:t>
            </a:r>
          </a:p>
          <a:p>
            <a:pPr marL="457200" indent="-457200" eaLnBrk="1" hangingPunct="1">
              <a:spcBef>
                <a:spcPct val="50000"/>
              </a:spcBef>
              <a:buFont typeface="Wingdings" pitchFamily="2" charset="2"/>
              <a:buChar char="q"/>
              <a:defRPr/>
            </a:pPr>
            <a:r>
              <a:rPr lang="en-GB" sz="3200" dirty="0">
                <a:solidFill>
                  <a:srgbClr val="000099"/>
                </a:solidFill>
                <a:latin typeface="Century Gothic" pitchFamily="34" charset="0"/>
              </a:rPr>
              <a:t>Keyworkers</a:t>
            </a:r>
          </a:p>
          <a:p>
            <a:pPr marL="457200" indent="-457200" eaLnBrk="1" hangingPunct="1">
              <a:spcBef>
                <a:spcPct val="50000"/>
              </a:spcBef>
              <a:buFont typeface="Wingdings" pitchFamily="2" charset="2"/>
              <a:buChar char="q"/>
              <a:defRPr/>
            </a:pPr>
            <a:r>
              <a:rPr lang="en-GB" sz="3200" dirty="0">
                <a:solidFill>
                  <a:srgbClr val="000099"/>
                </a:solidFill>
                <a:latin typeface="Century Gothic" pitchFamily="34" charset="0"/>
              </a:rPr>
              <a:t>The School week</a:t>
            </a:r>
          </a:p>
          <a:p>
            <a:pPr marL="0" indent="0" eaLnBrk="1" hangingPunct="1">
              <a:spcBef>
                <a:spcPct val="50000"/>
              </a:spcBef>
              <a:defRPr/>
            </a:pPr>
            <a:endParaRPr lang="en-GB" sz="3200" dirty="0">
              <a:solidFill>
                <a:srgbClr val="000099"/>
              </a:solidFill>
              <a:latin typeface="Century Gothic" pitchFamily="34" charset="0"/>
            </a:endParaRPr>
          </a:p>
        </p:txBody>
      </p:sp>
      <p:pic>
        <p:nvPicPr>
          <p:cNvPr id="12296" name="Picture 1">
            <a:extLst>
              <a:ext uri="{FF2B5EF4-FFF2-40B4-BE49-F238E27FC236}">
                <a16:creationId xmlns:a16="http://schemas.microsoft.com/office/drawing/2014/main" id="{94AE8054-F394-3B4A-671D-3364C63DD2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198438"/>
            <a:ext cx="914400" cy="127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7" name="Picture 11">
            <a:extLst>
              <a:ext uri="{FF2B5EF4-FFF2-40B4-BE49-F238E27FC236}">
                <a16:creationId xmlns:a16="http://schemas.microsoft.com/office/drawing/2014/main" id="{5D3024EE-9C62-88AF-73F6-B808B1898BF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2575" y="4221163"/>
            <a:ext cx="1566863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298" name="Picture 13" descr="A child sitting on the floor&#10;&#10;AI-generated content may be incorrect.">
            <a:extLst>
              <a:ext uri="{FF2B5EF4-FFF2-40B4-BE49-F238E27FC236}">
                <a16:creationId xmlns:a16="http://schemas.microsoft.com/office/drawing/2014/main" id="{8F066DE0-9FB2-5F82-4D0A-1583503ED5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0175" y="4221163"/>
            <a:ext cx="1566863" cy="20875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690E1D02-08CF-F730-F682-3594494FC87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403350" y="446088"/>
            <a:ext cx="7772400" cy="577850"/>
          </a:xfrm>
        </p:spPr>
        <p:txBody>
          <a:bodyPr/>
          <a:lstStyle/>
          <a:p>
            <a:pPr marL="177800" indent="-177800" eaLnBrk="1" hangingPunct="1">
              <a:spcBef>
                <a:spcPct val="50000"/>
              </a:spcBef>
            </a:pPr>
            <a:r>
              <a:rPr lang="en-GB" altLang="en-US" sz="3200" b="1">
                <a:solidFill>
                  <a:srgbClr val="000099"/>
                </a:solidFill>
                <a:latin typeface="Century Gothic" panose="020B0502020202020204" pitchFamily="34" charset="0"/>
              </a:rPr>
              <a:t>The School Week </a:t>
            </a:r>
          </a:p>
        </p:txBody>
      </p:sp>
      <p:sp>
        <p:nvSpPr>
          <p:cNvPr id="14339" name="Line 3">
            <a:extLst>
              <a:ext uri="{FF2B5EF4-FFF2-40B4-BE49-F238E27FC236}">
                <a16:creationId xmlns:a16="http://schemas.microsoft.com/office/drawing/2014/main" id="{29C447F7-A8B4-AAC2-4290-789E7F0AF711}"/>
              </a:ext>
            </a:extLst>
          </p:cNvPr>
          <p:cNvSpPr>
            <a:spLocks noChangeShapeType="1"/>
          </p:cNvSpPr>
          <p:nvPr/>
        </p:nvSpPr>
        <p:spPr bwMode="auto">
          <a:xfrm>
            <a:off x="1403350" y="260350"/>
            <a:ext cx="0" cy="151288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40" name="Line 4">
            <a:extLst>
              <a:ext uri="{FF2B5EF4-FFF2-40B4-BE49-F238E27FC236}">
                <a16:creationId xmlns:a16="http://schemas.microsoft.com/office/drawing/2014/main" id="{10817C22-DDB0-96E3-4896-7B60E224B144}"/>
              </a:ext>
            </a:extLst>
          </p:cNvPr>
          <p:cNvSpPr>
            <a:spLocks noChangeShapeType="1"/>
          </p:cNvSpPr>
          <p:nvPr/>
        </p:nvSpPr>
        <p:spPr bwMode="auto">
          <a:xfrm>
            <a:off x="323850" y="1557338"/>
            <a:ext cx="78486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41" name="Line 8">
            <a:extLst>
              <a:ext uri="{FF2B5EF4-FFF2-40B4-BE49-F238E27FC236}">
                <a16:creationId xmlns:a16="http://schemas.microsoft.com/office/drawing/2014/main" id="{2D42EE3C-2118-A32A-6074-D59673E141DE}"/>
              </a:ext>
            </a:extLst>
          </p:cNvPr>
          <p:cNvSpPr>
            <a:spLocks noChangeShapeType="1"/>
          </p:cNvSpPr>
          <p:nvPr/>
        </p:nvSpPr>
        <p:spPr bwMode="auto">
          <a:xfrm>
            <a:off x="1835150" y="6524625"/>
            <a:ext cx="6911975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4342" name="Line 9">
            <a:extLst>
              <a:ext uri="{FF2B5EF4-FFF2-40B4-BE49-F238E27FC236}">
                <a16:creationId xmlns:a16="http://schemas.microsoft.com/office/drawing/2014/main" id="{A75D931F-2B27-0931-00D9-3DEAE3D12E7D}"/>
              </a:ext>
            </a:extLst>
          </p:cNvPr>
          <p:cNvSpPr>
            <a:spLocks noChangeShapeType="1"/>
          </p:cNvSpPr>
          <p:nvPr/>
        </p:nvSpPr>
        <p:spPr bwMode="auto">
          <a:xfrm>
            <a:off x="8532813" y="5157788"/>
            <a:ext cx="0" cy="151288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C9FBCFAA-7655-B18D-B0CF-7780E471A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19225" y="1901825"/>
            <a:ext cx="7561263" cy="39544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177800" indent="-1778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eaLnBrk="1" hangingPunct="1">
              <a:spcBef>
                <a:spcPct val="50000"/>
              </a:spcBef>
              <a:defRPr/>
            </a:pPr>
            <a:r>
              <a:rPr lang="en-GB" sz="1400" b="1" u="sng" dirty="0">
                <a:solidFill>
                  <a:srgbClr val="000099"/>
                </a:solidFill>
                <a:latin typeface="Century Gothic" pitchFamily="34" charset="0"/>
              </a:rPr>
              <a:t>AM</a:t>
            </a:r>
            <a:endParaRPr lang="en-GB" sz="1400" dirty="0">
              <a:solidFill>
                <a:srgbClr val="000099"/>
              </a:solidFill>
              <a:latin typeface="Century Gothic" pitchFamily="34" charset="0"/>
            </a:endParaRPr>
          </a:p>
          <a:p>
            <a:pPr marL="285750" indent="-285750" eaLnBrk="1" hangingPunct="1">
              <a:spcBef>
                <a:spcPct val="50000"/>
              </a:spcBef>
              <a:buFontTx/>
              <a:buChar char="-"/>
              <a:defRPr/>
            </a:pPr>
            <a:r>
              <a:rPr lang="en-GB" sz="1400" b="1" dirty="0">
                <a:solidFill>
                  <a:srgbClr val="000099"/>
                </a:solidFill>
                <a:latin typeface="Century Gothic" pitchFamily="34" charset="0"/>
              </a:rPr>
              <a:t>Registration in base classroom.</a:t>
            </a:r>
          </a:p>
          <a:p>
            <a:pPr marL="285750" indent="-285750" eaLnBrk="1" hangingPunct="1">
              <a:spcBef>
                <a:spcPct val="50000"/>
              </a:spcBef>
              <a:buFontTx/>
              <a:buChar char="-"/>
              <a:defRPr/>
            </a:pPr>
            <a:r>
              <a:rPr lang="en-GB" sz="1400" b="1" dirty="0">
                <a:solidFill>
                  <a:srgbClr val="000099"/>
                </a:solidFill>
                <a:latin typeface="Century Gothic" pitchFamily="34" charset="0"/>
              </a:rPr>
              <a:t>Morning focus session</a:t>
            </a:r>
          </a:p>
          <a:p>
            <a:pPr marL="285750" indent="-285750" eaLnBrk="1" hangingPunct="1">
              <a:spcBef>
                <a:spcPct val="50000"/>
              </a:spcBef>
              <a:buFontTx/>
              <a:buChar char="-"/>
              <a:defRPr/>
            </a:pPr>
            <a:r>
              <a:rPr lang="en-GB" sz="1400" b="1" dirty="0">
                <a:solidFill>
                  <a:srgbClr val="000099"/>
                </a:solidFill>
                <a:latin typeface="Century Gothic" pitchFamily="34" charset="0"/>
              </a:rPr>
              <a:t>Free flow/Independent learning</a:t>
            </a:r>
          </a:p>
          <a:p>
            <a:pPr marL="285750" indent="-285750" eaLnBrk="1" hangingPunct="1">
              <a:spcBef>
                <a:spcPct val="50000"/>
              </a:spcBef>
              <a:buFontTx/>
              <a:buChar char="-"/>
              <a:defRPr/>
            </a:pPr>
            <a:r>
              <a:rPr lang="en-GB" sz="1400" b="1" dirty="0">
                <a:solidFill>
                  <a:srgbClr val="000099"/>
                </a:solidFill>
                <a:latin typeface="Century Gothic" pitchFamily="34" charset="0"/>
              </a:rPr>
              <a:t>Act of Worship.</a:t>
            </a:r>
          </a:p>
          <a:p>
            <a:pPr marL="285750" indent="-285750" eaLnBrk="1" hangingPunct="1">
              <a:spcBef>
                <a:spcPct val="50000"/>
              </a:spcBef>
              <a:buFontTx/>
              <a:buChar char="-"/>
              <a:defRPr/>
            </a:pPr>
            <a:r>
              <a:rPr lang="en-GB" sz="1400" b="1" dirty="0">
                <a:solidFill>
                  <a:srgbClr val="000099"/>
                </a:solidFill>
                <a:latin typeface="Century Gothic" pitchFamily="34" charset="0"/>
              </a:rPr>
              <a:t>Rolling Snack </a:t>
            </a:r>
          </a:p>
          <a:p>
            <a:pPr marL="285750" indent="-285750" eaLnBrk="1" hangingPunct="1">
              <a:spcBef>
                <a:spcPct val="50000"/>
              </a:spcBef>
              <a:buFontTx/>
              <a:buChar char="-"/>
              <a:defRPr/>
            </a:pPr>
            <a:r>
              <a:rPr lang="en-GB" sz="1400" b="1" dirty="0">
                <a:solidFill>
                  <a:srgbClr val="000099"/>
                </a:solidFill>
                <a:latin typeface="Century Gothic" pitchFamily="34" charset="0"/>
              </a:rPr>
              <a:t>Break</a:t>
            </a:r>
          </a:p>
          <a:p>
            <a:pPr marL="285750" indent="-285750" eaLnBrk="1" hangingPunct="1">
              <a:spcBef>
                <a:spcPct val="50000"/>
              </a:spcBef>
              <a:buFontTx/>
              <a:buChar char="-"/>
              <a:defRPr/>
            </a:pPr>
            <a:r>
              <a:rPr lang="en-GB" sz="1400" b="1" dirty="0">
                <a:solidFill>
                  <a:srgbClr val="000099"/>
                </a:solidFill>
                <a:latin typeface="Century Gothic" pitchFamily="34" charset="0"/>
              </a:rPr>
              <a:t>Phonics/Writing</a:t>
            </a:r>
          </a:p>
          <a:p>
            <a:pPr marL="285750" indent="-285750" eaLnBrk="1" hangingPunct="1">
              <a:spcBef>
                <a:spcPct val="50000"/>
              </a:spcBef>
              <a:buFontTx/>
              <a:buChar char="-"/>
              <a:defRPr/>
            </a:pPr>
            <a:r>
              <a:rPr lang="en-GB" sz="1400" b="1" dirty="0">
                <a:solidFill>
                  <a:srgbClr val="000099"/>
                </a:solidFill>
                <a:latin typeface="Century Gothic" pitchFamily="34" charset="0"/>
              </a:rPr>
              <a:t> Lunch </a:t>
            </a:r>
          </a:p>
          <a:p>
            <a:pPr marL="0" indent="0" eaLnBrk="1" hangingPunct="1">
              <a:spcBef>
                <a:spcPct val="50000"/>
              </a:spcBef>
              <a:defRPr/>
            </a:pPr>
            <a:endParaRPr lang="en-GB" sz="1400" dirty="0">
              <a:solidFill>
                <a:srgbClr val="000099"/>
              </a:solidFill>
              <a:latin typeface="Century Gothic" pitchFamily="34" charset="0"/>
            </a:endParaRPr>
          </a:p>
          <a:p>
            <a:pPr marL="0" indent="0" eaLnBrk="1" hangingPunct="1">
              <a:spcBef>
                <a:spcPct val="50000"/>
              </a:spcBef>
              <a:defRPr/>
            </a:pPr>
            <a:endParaRPr lang="en-GB" sz="3200" dirty="0">
              <a:solidFill>
                <a:srgbClr val="000099"/>
              </a:solidFill>
              <a:latin typeface="Century Gothic" pitchFamily="34" charset="0"/>
            </a:endParaRPr>
          </a:p>
        </p:txBody>
      </p:sp>
      <p:pic>
        <p:nvPicPr>
          <p:cNvPr id="14344" name="Picture 1">
            <a:extLst>
              <a:ext uri="{FF2B5EF4-FFF2-40B4-BE49-F238E27FC236}">
                <a16:creationId xmlns:a16="http://schemas.microsoft.com/office/drawing/2014/main" id="{CDF572D5-613A-3FC4-3BA4-21C300946E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198438"/>
            <a:ext cx="914400" cy="127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>
            <a:extLst>
              <a:ext uri="{FF2B5EF4-FFF2-40B4-BE49-F238E27FC236}">
                <a16:creationId xmlns:a16="http://schemas.microsoft.com/office/drawing/2014/main" id="{09658E4D-5259-15BE-3826-24DC47EB020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403350" y="446088"/>
            <a:ext cx="7772400" cy="577850"/>
          </a:xfrm>
        </p:spPr>
        <p:txBody>
          <a:bodyPr/>
          <a:lstStyle/>
          <a:p>
            <a:pPr marL="177800" indent="-177800" eaLnBrk="1" hangingPunct="1">
              <a:spcBef>
                <a:spcPct val="50000"/>
              </a:spcBef>
            </a:pPr>
            <a:r>
              <a:rPr lang="en-GB" altLang="en-US" sz="3200" b="1">
                <a:solidFill>
                  <a:srgbClr val="000099"/>
                </a:solidFill>
                <a:latin typeface="Century Gothic" panose="020B0502020202020204" pitchFamily="34" charset="0"/>
              </a:rPr>
              <a:t>The School Week </a:t>
            </a:r>
          </a:p>
        </p:txBody>
      </p:sp>
      <p:sp>
        <p:nvSpPr>
          <p:cNvPr id="16387" name="Line 3">
            <a:extLst>
              <a:ext uri="{FF2B5EF4-FFF2-40B4-BE49-F238E27FC236}">
                <a16:creationId xmlns:a16="http://schemas.microsoft.com/office/drawing/2014/main" id="{4600F2F2-8F9E-B161-D221-61609FE76463}"/>
              </a:ext>
            </a:extLst>
          </p:cNvPr>
          <p:cNvSpPr>
            <a:spLocks noChangeShapeType="1"/>
          </p:cNvSpPr>
          <p:nvPr/>
        </p:nvSpPr>
        <p:spPr bwMode="auto">
          <a:xfrm>
            <a:off x="1403350" y="260350"/>
            <a:ext cx="0" cy="151288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388" name="Line 4">
            <a:extLst>
              <a:ext uri="{FF2B5EF4-FFF2-40B4-BE49-F238E27FC236}">
                <a16:creationId xmlns:a16="http://schemas.microsoft.com/office/drawing/2014/main" id="{2C1F6307-F103-03EF-32DC-CD15EDC614F6}"/>
              </a:ext>
            </a:extLst>
          </p:cNvPr>
          <p:cNvSpPr>
            <a:spLocks noChangeShapeType="1"/>
          </p:cNvSpPr>
          <p:nvPr/>
        </p:nvSpPr>
        <p:spPr bwMode="auto">
          <a:xfrm>
            <a:off x="323850" y="1557338"/>
            <a:ext cx="78486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389" name="Line 8">
            <a:extLst>
              <a:ext uri="{FF2B5EF4-FFF2-40B4-BE49-F238E27FC236}">
                <a16:creationId xmlns:a16="http://schemas.microsoft.com/office/drawing/2014/main" id="{AA26B239-77C4-B180-27C4-A85EDB1B5B04}"/>
              </a:ext>
            </a:extLst>
          </p:cNvPr>
          <p:cNvSpPr>
            <a:spLocks noChangeShapeType="1"/>
          </p:cNvSpPr>
          <p:nvPr/>
        </p:nvSpPr>
        <p:spPr bwMode="auto">
          <a:xfrm>
            <a:off x="1835150" y="6524625"/>
            <a:ext cx="6911975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6390" name="Line 9">
            <a:extLst>
              <a:ext uri="{FF2B5EF4-FFF2-40B4-BE49-F238E27FC236}">
                <a16:creationId xmlns:a16="http://schemas.microsoft.com/office/drawing/2014/main" id="{1AA4567B-5900-7999-877C-7F175E004DAB}"/>
              </a:ext>
            </a:extLst>
          </p:cNvPr>
          <p:cNvSpPr>
            <a:spLocks noChangeShapeType="1"/>
          </p:cNvSpPr>
          <p:nvPr/>
        </p:nvSpPr>
        <p:spPr bwMode="auto">
          <a:xfrm>
            <a:off x="8532813" y="5157788"/>
            <a:ext cx="0" cy="151288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B22FA56E-E8F9-8896-C972-E6F341D4CB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33575"/>
            <a:ext cx="7561263" cy="395446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177800" indent="-1778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eaLnBrk="1" hangingPunct="1">
              <a:spcBef>
                <a:spcPct val="50000"/>
              </a:spcBef>
              <a:defRPr/>
            </a:pPr>
            <a:r>
              <a:rPr lang="en-GB" sz="1400" b="1" u="sng" dirty="0">
                <a:solidFill>
                  <a:srgbClr val="000099"/>
                </a:solidFill>
                <a:latin typeface="Century Gothic" pitchFamily="34" charset="0"/>
              </a:rPr>
              <a:t>PM</a:t>
            </a:r>
            <a:endParaRPr lang="en-GB" sz="1400" dirty="0">
              <a:solidFill>
                <a:srgbClr val="000099"/>
              </a:solidFill>
              <a:latin typeface="Century Gothic" pitchFamily="34" charset="0"/>
            </a:endParaRPr>
          </a:p>
          <a:p>
            <a:pPr marL="285750" indent="-285750" eaLnBrk="1" hangingPunct="1">
              <a:spcBef>
                <a:spcPct val="50000"/>
              </a:spcBef>
              <a:buFontTx/>
              <a:buChar char="-"/>
              <a:defRPr/>
            </a:pPr>
            <a:r>
              <a:rPr lang="en-GB" sz="1400" b="1" dirty="0">
                <a:solidFill>
                  <a:srgbClr val="000099"/>
                </a:solidFill>
                <a:latin typeface="Century Gothic" pitchFamily="34" charset="0"/>
              </a:rPr>
              <a:t>Afternoon registration in base classroom.</a:t>
            </a:r>
          </a:p>
          <a:p>
            <a:pPr marL="285750" indent="-285750" eaLnBrk="1" hangingPunct="1">
              <a:spcBef>
                <a:spcPct val="50000"/>
              </a:spcBef>
              <a:buFontTx/>
              <a:buChar char="-"/>
              <a:defRPr/>
            </a:pPr>
            <a:r>
              <a:rPr lang="en-GB" sz="1400" b="1" dirty="0">
                <a:solidFill>
                  <a:srgbClr val="000099"/>
                </a:solidFill>
                <a:latin typeface="Century Gothic" pitchFamily="34" charset="0"/>
              </a:rPr>
              <a:t>Afternoon Focus session  </a:t>
            </a:r>
          </a:p>
          <a:p>
            <a:pPr marL="285750" indent="-285750" eaLnBrk="1" hangingPunct="1">
              <a:spcBef>
                <a:spcPct val="50000"/>
              </a:spcBef>
              <a:buFontTx/>
              <a:buChar char="-"/>
              <a:defRPr/>
            </a:pPr>
            <a:r>
              <a:rPr lang="en-GB" sz="1400" b="1" dirty="0">
                <a:solidFill>
                  <a:srgbClr val="000099"/>
                </a:solidFill>
                <a:latin typeface="Century Gothic" pitchFamily="34" charset="0"/>
              </a:rPr>
              <a:t>Rolling snack </a:t>
            </a:r>
          </a:p>
          <a:p>
            <a:pPr marL="285750" indent="-285750" eaLnBrk="1" hangingPunct="1">
              <a:spcBef>
                <a:spcPct val="50000"/>
              </a:spcBef>
              <a:buFontTx/>
              <a:buChar char="-"/>
              <a:defRPr/>
            </a:pPr>
            <a:r>
              <a:rPr lang="en-GB" sz="1400" b="1" dirty="0">
                <a:solidFill>
                  <a:srgbClr val="000099"/>
                </a:solidFill>
                <a:latin typeface="Century Gothic" pitchFamily="34" charset="0"/>
              </a:rPr>
              <a:t>Extended/Enhanced Provision</a:t>
            </a:r>
          </a:p>
          <a:p>
            <a:pPr marL="285750" indent="-285750" eaLnBrk="1" hangingPunct="1">
              <a:spcBef>
                <a:spcPct val="50000"/>
              </a:spcBef>
              <a:buFontTx/>
              <a:buChar char="-"/>
              <a:defRPr/>
            </a:pPr>
            <a:r>
              <a:rPr lang="en-GB" sz="1400" b="1" dirty="0">
                <a:solidFill>
                  <a:srgbClr val="000099"/>
                </a:solidFill>
                <a:latin typeface="Century Gothic" pitchFamily="34" charset="0"/>
              </a:rPr>
              <a:t>Tidy up and story time</a:t>
            </a:r>
          </a:p>
          <a:p>
            <a:pPr marL="285750" indent="-285750" eaLnBrk="1" hangingPunct="1">
              <a:spcBef>
                <a:spcPct val="50000"/>
              </a:spcBef>
              <a:buFontTx/>
              <a:buChar char="-"/>
              <a:defRPr/>
            </a:pPr>
            <a:r>
              <a:rPr lang="en-GB" sz="1400" b="1" dirty="0">
                <a:solidFill>
                  <a:srgbClr val="000099"/>
                </a:solidFill>
                <a:latin typeface="Century Gothic" pitchFamily="34" charset="0"/>
              </a:rPr>
              <a:t>Home time </a:t>
            </a:r>
          </a:p>
          <a:p>
            <a:pPr marL="285750" indent="-285750" eaLnBrk="1" hangingPunct="1">
              <a:spcBef>
                <a:spcPct val="50000"/>
              </a:spcBef>
              <a:buFontTx/>
              <a:buChar char="-"/>
              <a:defRPr/>
            </a:pPr>
            <a:endParaRPr lang="en-GB" sz="1400" b="1" dirty="0">
              <a:solidFill>
                <a:srgbClr val="000099"/>
              </a:solidFill>
              <a:latin typeface="Century Gothic" pitchFamily="34" charset="0"/>
            </a:endParaRPr>
          </a:p>
          <a:p>
            <a:pPr marL="285750" indent="-285750" eaLnBrk="1" hangingPunct="1">
              <a:spcBef>
                <a:spcPct val="50000"/>
              </a:spcBef>
              <a:buFontTx/>
              <a:buChar char="-"/>
              <a:defRPr/>
            </a:pPr>
            <a:endParaRPr lang="en-GB" sz="1400" b="1" dirty="0">
              <a:solidFill>
                <a:srgbClr val="000099"/>
              </a:solidFill>
              <a:latin typeface="Century Gothic" pitchFamily="34" charset="0"/>
            </a:endParaRPr>
          </a:p>
          <a:p>
            <a:pPr marL="285750" indent="-285750" eaLnBrk="1" hangingPunct="1">
              <a:spcBef>
                <a:spcPct val="50000"/>
              </a:spcBef>
              <a:buFontTx/>
              <a:buChar char="-"/>
              <a:defRPr/>
            </a:pPr>
            <a:r>
              <a:rPr lang="en-GB" sz="1400" b="1" dirty="0">
                <a:solidFill>
                  <a:srgbClr val="FF0000"/>
                </a:solidFill>
                <a:latin typeface="Century Gothic" pitchFamily="34" charset="0"/>
              </a:rPr>
              <a:t>Homework / Reading</a:t>
            </a:r>
          </a:p>
          <a:p>
            <a:pPr marL="0" indent="0" eaLnBrk="1" hangingPunct="1">
              <a:spcBef>
                <a:spcPct val="50000"/>
              </a:spcBef>
              <a:defRPr/>
            </a:pPr>
            <a:endParaRPr lang="en-GB" sz="3200" dirty="0">
              <a:solidFill>
                <a:srgbClr val="000099"/>
              </a:solidFill>
              <a:latin typeface="Century Gothic" pitchFamily="34" charset="0"/>
            </a:endParaRPr>
          </a:p>
        </p:txBody>
      </p:sp>
      <p:pic>
        <p:nvPicPr>
          <p:cNvPr id="16392" name="Picture 1">
            <a:extLst>
              <a:ext uri="{FF2B5EF4-FFF2-40B4-BE49-F238E27FC236}">
                <a16:creationId xmlns:a16="http://schemas.microsoft.com/office/drawing/2014/main" id="{ED9CF97A-1445-6992-5A74-BF9DDF1EB5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198438"/>
            <a:ext cx="914400" cy="127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>
            <a:extLst>
              <a:ext uri="{FF2B5EF4-FFF2-40B4-BE49-F238E27FC236}">
                <a16:creationId xmlns:a16="http://schemas.microsoft.com/office/drawing/2014/main" id="{740EB5FE-69A0-DAB0-A172-221335EEBCCC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93863" y="503238"/>
            <a:ext cx="6188075" cy="577850"/>
          </a:xfrm>
        </p:spPr>
        <p:txBody>
          <a:bodyPr/>
          <a:lstStyle/>
          <a:p>
            <a:pPr marL="177800" indent="-177800" eaLnBrk="1" hangingPunct="1">
              <a:spcBef>
                <a:spcPct val="50000"/>
              </a:spcBef>
            </a:pPr>
            <a:r>
              <a:rPr lang="en-GB" altLang="en-US" sz="3200" b="1">
                <a:solidFill>
                  <a:srgbClr val="000099"/>
                </a:solidFill>
                <a:latin typeface="Century Gothic" panose="020B0502020202020204" pitchFamily="34" charset="0"/>
              </a:rPr>
              <a:t>EYFS Assessment</a:t>
            </a:r>
          </a:p>
        </p:txBody>
      </p:sp>
      <p:sp>
        <p:nvSpPr>
          <p:cNvPr id="18435" name="Line 3">
            <a:extLst>
              <a:ext uri="{FF2B5EF4-FFF2-40B4-BE49-F238E27FC236}">
                <a16:creationId xmlns:a16="http://schemas.microsoft.com/office/drawing/2014/main" id="{2707D8DD-B26C-683D-63F4-25D0D2A2BFF7}"/>
              </a:ext>
            </a:extLst>
          </p:cNvPr>
          <p:cNvSpPr>
            <a:spLocks noChangeShapeType="1"/>
          </p:cNvSpPr>
          <p:nvPr/>
        </p:nvSpPr>
        <p:spPr bwMode="auto">
          <a:xfrm>
            <a:off x="1403350" y="260350"/>
            <a:ext cx="0" cy="151288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436" name="Line 4">
            <a:extLst>
              <a:ext uri="{FF2B5EF4-FFF2-40B4-BE49-F238E27FC236}">
                <a16:creationId xmlns:a16="http://schemas.microsoft.com/office/drawing/2014/main" id="{5EA22577-D4D1-2F1A-95FA-4DDA7876D65D}"/>
              </a:ext>
            </a:extLst>
          </p:cNvPr>
          <p:cNvSpPr>
            <a:spLocks noChangeShapeType="1"/>
          </p:cNvSpPr>
          <p:nvPr/>
        </p:nvSpPr>
        <p:spPr bwMode="auto">
          <a:xfrm>
            <a:off x="323850" y="1557338"/>
            <a:ext cx="78486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437" name="Line 8">
            <a:extLst>
              <a:ext uri="{FF2B5EF4-FFF2-40B4-BE49-F238E27FC236}">
                <a16:creationId xmlns:a16="http://schemas.microsoft.com/office/drawing/2014/main" id="{97537600-5FD8-649F-E19C-48DAB077E8CB}"/>
              </a:ext>
            </a:extLst>
          </p:cNvPr>
          <p:cNvSpPr>
            <a:spLocks noChangeShapeType="1"/>
          </p:cNvSpPr>
          <p:nvPr/>
        </p:nvSpPr>
        <p:spPr bwMode="auto">
          <a:xfrm>
            <a:off x="1835150" y="6524625"/>
            <a:ext cx="6911975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18438" name="Line 9">
            <a:extLst>
              <a:ext uri="{FF2B5EF4-FFF2-40B4-BE49-F238E27FC236}">
                <a16:creationId xmlns:a16="http://schemas.microsoft.com/office/drawing/2014/main" id="{A82300F9-DB0E-2806-4D4D-CF56D4851EDB}"/>
              </a:ext>
            </a:extLst>
          </p:cNvPr>
          <p:cNvSpPr>
            <a:spLocks noChangeShapeType="1"/>
          </p:cNvSpPr>
          <p:nvPr/>
        </p:nvSpPr>
        <p:spPr bwMode="auto">
          <a:xfrm>
            <a:off x="8532813" y="5157788"/>
            <a:ext cx="0" cy="151288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" name="Text Box 5">
            <a:extLst>
              <a:ext uri="{FF2B5EF4-FFF2-40B4-BE49-F238E27FC236}">
                <a16:creationId xmlns:a16="http://schemas.microsoft.com/office/drawing/2014/main" id="{022E2435-47D1-586E-6287-4E08E37FBA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3350" y="1933575"/>
            <a:ext cx="7561263" cy="2662238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marL="177800" indent="-177800"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0" indent="0" eaLnBrk="1" hangingPunct="1">
              <a:spcBef>
                <a:spcPct val="50000"/>
              </a:spcBef>
              <a:defRPr/>
            </a:pPr>
            <a:r>
              <a:rPr lang="en-GB" sz="1400" b="1" u="sng" dirty="0">
                <a:solidFill>
                  <a:srgbClr val="000099"/>
                </a:solidFill>
                <a:latin typeface="Century Gothic" pitchFamily="34" charset="0"/>
              </a:rPr>
              <a:t>GLD – Good Level of Development</a:t>
            </a:r>
            <a:endParaRPr lang="en-GB" sz="1400" dirty="0">
              <a:solidFill>
                <a:srgbClr val="000099"/>
              </a:solidFill>
              <a:latin typeface="Century Gothic" pitchFamily="34" charset="0"/>
            </a:endParaRPr>
          </a:p>
          <a:p>
            <a:pPr marL="285750" indent="-285750" eaLnBrk="1" hangingPunct="1">
              <a:spcBef>
                <a:spcPct val="50000"/>
              </a:spcBef>
              <a:buFontTx/>
              <a:buChar char="-"/>
              <a:defRPr/>
            </a:pPr>
            <a:r>
              <a:rPr lang="en-GB" sz="1400" b="1" dirty="0">
                <a:solidFill>
                  <a:srgbClr val="000099"/>
                </a:solidFill>
                <a:latin typeface="Century Gothic" pitchFamily="34" charset="0"/>
              </a:rPr>
              <a:t>All children are assessed across early learning goals in 3 key areas: Communication and Language, Physical Development and Personal, Social and Emotional Development)</a:t>
            </a:r>
          </a:p>
          <a:p>
            <a:pPr marL="285750" indent="-285750" eaLnBrk="1" hangingPunct="1">
              <a:spcBef>
                <a:spcPct val="50000"/>
              </a:spcBef>
              <a:buFontTx/>
              <a:buChar char="-"/>
              <a:defRPr/>
            </a:pPr>
            <a:r>
              <a:rPr lang="en-GB" sz="1400" b="1" dirty="0">
                <a:solidFill>
                  <a:srgbClr val="000099"/>
                </a:solidFill>
                <a:latin typeface="Century Gothic" pitchFamily="34" charset="0"/>
              </a:rPr>
              <a:t>Smaller goals within this</a:t>
            </a:r>
          </a:p>
          <a:p>
            <a:pPr marL="285750" indent="-285750" eaLnBrk="1" hangingPunct="1">
              <a:spcBef>
                <a:spcPct val="50000"/>
              </a:spcBef>
              <a:buFontTx/>
              <a:buChar char="-"/>
              <a:defRPr/>
            </a:pPr>
            <a:r>
              <a:rPr lang="en-GB" sz="1400" b="1" dirty="0">
                <a:solidFill>
                  <a:srgbClr val="000099"/>
                </a:solidFill>
                <a:latin typeface="Century Gothic" pitchFamily="34" charset="0"/>
              </a:rPr>
              <a:t>Children have to achieve every goal in order to secure GLD, showing that they have met expected goal in all areas</a:t>
            </a:r>
          </a:p>
          <a:p>
            <a:pPr marL="0" indent="0" eaLnBrk="1" hangingPunct="1">
              <a:spcBef>
                <a:spcPct val="50000"/>
              </a:spcBef>
              <a:defRPr/>
            </a:pPr>
            <a:endParaRPr lang="en-GB" sz="3200" dirty="0">
              <a:solidFill>
                <a:srgbClr val="000099"/>
              </a:solidFill>
              <a:latin typeface="Century Gothic" pitchFamily="34" charset="0"/>
            </a:endParaRPr>
          </a:p>
        </p:txBody>
      </p:sp>
      <p:pic>
        <p:nvPicPr>
          <p:cNvPr id="18440" name="Picture 1">
            <a:extLst>
              <a:ext uri="{FF2B5EF4-FFF2-40B4-BE49-F238E27FC236}">
                <a16:creationId xmlns:a16="http://schemas.microsoft.com/office/drawing/2014/main" id="{EAC8835E-90B5-19CF-5CF8-ACDC52FCE2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198438"/>
            <a:ext cx="914400" cy="1279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>
            <a:extLst>
              <a:ext uri="{FF2B5EF4-FFF2-40B4-BE49-F238E27FC236}">
                <a16:creationId xmlns:a16="http://schemas.microsoft.com/office/drawing/2014/main" id="{44CB4ABE-2911-9381-19C7-8D5716C7649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693863" y="503238"/>
            <a:ext cx="6188075" cy="577850"/>
          </a:xfrm>
        </p:spPr>
        <p:txBody>
          <a:bodyPr/>
          <a:lstStyle/>
          <a:p>
            <a:pPr marL="177800" indent="-177800" eaLnBrk="1" hangingPunct="1">
              <a:spcBef>
                <a:spcPct val="50000"/>
              </a:spcBef>
            </a:pPr>
            <a:r>
              <a:rPr lang="en-GB" altLang="en-US" sz="3200" b="1">
                <a:solidFill>
                  <a:srgbClr val="000099"/>
                </a:solidFill>
                <a:latin typeface="Century Gothic" panose="020B0502020202020204" pitchFamily="34" charset="0"/>
              </a:rPr>
              <a:t>EYFS Assessment</a:t>
            </a:r>
          </a:p>
        </p:txBody>
      </p:sp>
      <p:sp>
        <p:nvSpPr>
          <p:cNvPr id="20483" name="Line 3">
            <a:extLst>
              <a:ext uri="{FF2B5EF4-FFF2-40B4-BE49-F238E27FC236}">
                <a16:creationId xmlns:a16="http://schemas.microsoft.com/office/drawing/2014/main" id="{4A8A612B-3859-63A4-B6DE-71066C196DF7}"/>
              </a:ext>
            </a:extLst>
          </p:cNvPr>
          <p:cNvSpPr>
            <a:spLocks noChangeShapeType="1"/>
          </p:cNvSpPr>
          <p:nvPr/>
        </p:nvSpPr>
        <p:spPr bwMode="auto">
          <a:xfrm>
            <a:off x="1403350" y="260350"/>
            <a:ext cx="0" cy="1512888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484" name="Line 4">
            <a:extLst>
              <a:ext uri="{FF2B5EF4-FFF2-40B4-BE49-F238E27FC236}">
                <a16:creationId xmlns:a16="http://schemas.microsoft.com/office/drawing/2014/main" id="{320C1281-2D60-480B-1760-3F1FE112F8EB}"/>
              </a:ext>
            </a:extLst>
          </p:cNvPr>
          <p:cNvSpPr>
            <a:spLocks noChangeShapeType="1"/>
          </p:cNvSpPr>
          <p:nvPr/>
        </p:nvSpPr>
        <p:spPr bwMode="auto">
          <a:xfrm>
            <a:off x="323850" y="1557338"/>
            <a:ext cx="7848600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485" name="Line 8">
            <a:extLst>
              <a:ext uri="{FF2B5EF4-FFF2-40B4-BE49-F238E27FC236}">
                <a16:creationId xmlns:a16="http://schemas.microsoft.com/office/drawing/2014/main" id="{9102DAED-A1A8-B5ED-C669-78C634CE420B}"/>
              </a:ext>
            </a:extLst>
          </p:cNvPr>
          <p:cNvSpPr>
            <a:spLocks noChangeShapeType="1"/>
          </p:cNvSpPr>
          <p:nvPr/>
        </p:nvSpPr>
        <p:spPr bwMode="auto">
          <a:xfrm>
            <a:off x="1835150" y="6524625"/>
            <a:ext cx="6911975" cy="0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20486" name="Line 9">
            <a:extLst>
              <a:ext uri="{FF2B5EF4-FFF2-40B4-BE49-F238E27FC236}">
                <a16:creationId xmlns:a16="http://schemas.microsoft.com/office/drawing/2014/main" id="{7DD64F23-C703-B9B1-24E8-0C5FAFA47A99}"/>
              </a:ext>
            </a:extLst>
          </p:cNvPr>
          <p:cNvSpPr>
            <a:spLocks noChangeShapeType="1"/>
          </p:cNvSpPr>
          <p:nvPr/>
        </p:nvSpPr>
        <p:spPr bwMode="auto">
          <a:xfrm>
            <a:off x="8532813" y="5157788"/>
            <a:ext cx="0" cy="1512887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pic>
        <p:nvPicPr>
          <p:cNvPr id="20487" name="Picture 1">
            <a:extLst>
              <a:ext uri="{FF2B5EF4-FFF2-40B4-BE49-F238E27FC236}">
                <a16:creationId xmlns:a16="http://schemas.microsoft.com/office/drawing/2014/main" id="{8FD99976-1F72-1AC3-8164-418CE760F4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6400" y="198438"/>
            <a:ext cx="712788" cy="998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488" name="Picture 4">
            <a:extLst>
              <a:ext uri="{FF2B5EF4-FFF2-40B4-BE49-F238E27FC236}">
                <a16:creationId xmlns:a16="http://schemas.microsoft.com/office/drawing/2014/main" id="{AE1144F5-8D54-2FAF-F536-ACDBFBF6B3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5" y="1196975"/>
            <a:ext cx="8675688" cy="5556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4965E3ED4B50A499B69556BB429A5F7" ma:contentTypeVersion="16" ma:contentTypeDescription="Create a new document." ma:contentTypeScope="" ma:versionID="1607184b0a0c546b8e3c9b9b53fb8f54">
  <xsd:schema xmlns:xsd="http://www.w3.org/2001/XMLSchema" xmlns:xs="http://www.w3.org/2001/XMLSchema" xmlns:p="http://schemas.microsoft.com/office/2006/metadata/properties" xmlns:ns2="fd4a314b-6c1d-4aef-99cb-db670a7bb10a" xmlns:ns3="6535a360-aecf-43e4-a3a8-3795f859d5e4" targetNamespace="http://schemas.microsoft.com/office/2006/metadata/properties" ma:root="true" ma:fieldsID="3323195cbe7d87b3ed910eca366bf0fe" ns2:_="" ns3:_="">
    <xsd:import namespace="fd4a314b-6c1d-4aef-99cb-db670a7bb10a"/>
    <xsd:import namespace="6535a360-aecf-43e4-a3a8-3795f859d5e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OCR" minOccurs="0"/>
                <xsd:element ref="ns2:lcf76f155ced4ddcb4097134ff3c332f" minOccurs="0"/>
                <xsd:element ref="ns3:TaxCatchAll" minOccurs="0"/>
                <xsd:element ref="ns2:MediaServiceLocation" minOccurs="0"/>
                <xsd:element ref="ns2:MediaServiceObjectDetectorVersions" minOccurs="0"/>
                <xsd:element ref="ns2:MediaServiceSearchProperties" minOccurs="0"/>
                <xsd:element ref="ns2:MediaLengthInSecond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d4a314b-6c1d-4aef-99cb-db670a7bb10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2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lcf76f155ced4ddcb4097134ff3c332f" ma:index="18" nillable="true" ma:taxonomy="true" ma:internalName="lcf76f155ced4ddcb4097134ff3c332f" ma:taxonomyFieldName="MediaServiceImageTags" ma:displayName="Image Tags" ma:readOnly="false" ma:fieldId="{5cf76f15-5ced-4ddc-b409-7134ff3c332f}" ma:taxonomyMulti="true" ma:sspId="317bff1c-14e8-4714-9cd4-ab72cdf50222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LengthInSeconds" ma:index="23" nillable="true" ma:displayName="MediaLengthInSeconds" ma:hidden="true" ma:internalName="MediaLengthInSeconds" ma:readOnly="true">
      <xsd:simpleType>
        <xsd:restriction base="dms:Unknown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535a360-aecf-43e4-a3a8-3795f859d5e4" elementFormDefault="qualified">
    <xsd:import namespace="http://schemas.microsoft.com/office/2006/documentManagement/types"/>
    <xsd:import namespace="http://schemas.microsoft.com/office/infopath/2007/PartnerControls"/>
    <xsd:element name="TaxCatchAll" ma:index="19" nillable="true" ma:displayName="Taxonomy Catch All Column" ma:hidden="true" ma:list="{01dbb9cc-1710-4b41-acf7-99c002f2ea15}" ma:internalName="TaxCatchAll" ma:showField="CatchAllData" ma:web="6535a360-aecf-43e4-a3a8-3795f859d5e4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6535a360-aecf-43e4-a3a8-3795f859d5e4"/>
    <lcf76f155ced4ddcb4097134ff3c332f xmlns="fd4a314b-6c1d-4aef-99cb-db670a7bb10a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E98B9510-96FF-46C3-AD93-F7AE091FD1C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fd4a314b-6c1d-4aef-99cb-db670a7bb10a"/>
    <ds:schemaRef ds:uri="6535a360-aecf-43e4-a3a8-3795f859d5e4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3052821-9572-4451-AF37-F9FED05CF97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A4AD592-DD0B-4A61-8499-151AC1CAF629}">
  <ds:schemaRefs>
    <ds:schemaRef ds:uri="http://schemas.microsoft.com/office/2006/metadata/properties"/>
    <ds:schemaRef ds:uri="http://schemas.microsoft.com/office/infopath/2007/PartnerControls"/>
    <ds:schemaRef ds:uri="09ef06c7-2421-4155-ba40-386ba4588d2c"/>
    <ds:schemaRef ds:uri="66c7d814-b665-4a95-b985-ddd74735a07b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1236</TotalTime>
  <Words>421</Words>
  <Application>Microsoft Office PowerPoint</Application>
  <PresentationFormat>On-screen Show (4:3)</PresentationFormat>
  <Paragraphs>93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Arial</vt:lpstr>
      <vt:lpstr>Calibri</vt:lpstr>
      <vt:lpstr>Century Gothic</vt:lpstr>
      <vt:lpstr>Wingdings</vt:lpstr>
      <vt:lpstr>Comic Sans MS</vt:lpstr>
      <vt:lpstr>Default Design</vt:lpstr>
      <vt:lpstr>St Teresa’s Catholic Academy</vt:lpstr>
      <vt:lpstr>Purpose of Meeting</vt:lpstr>
      <vt:lpstr>About Us</vt:lpstr>
      <vt:lpstr>Our Community</vt:lpstr>
      <vt:lpstr>So Far in Tamar</vt:lpstr>
      <vt:lpstr>The School Week </vt:lpstr>
      <vt:lpstr>The School Week </vt:lpstr>
      <vt:lpstr>EYFS Assessment</vt:lpstr>
      <vt:lpstr>EYFS Assessment</vt:lpstr>
      <vt:lpstr>Reminders</vt:lpstr>
      <vt:lpstr> 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 Teresa’s Catholic Primary School</dc:title>
  <dc:creator>Owner</dc:creator>
  <cp:lastModifiedBy>Caroline Robins</cp:lastModifiedBy>
  <cp:revision>74</cp:revision>
  <cp:lastPrinted>2025-09-30T14:27:39Z</cp:lastPrinted>
  <dcterms:created xsi:type="dcterms:W3CDTF">2008-11-23T19:20:18Z</dcterms:created>
  <dcterms:modified xsi:type="dcterms:W3CDTF">2025-10-03T12:53:01Z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0x010100D80E39DED84E4C4DBB435C9BDBA40B37</vt:lpwstr>
  </property>
</Properties>
</file>