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4"/>
  </p:notesMasterIdLst>
  <p:sldIdLst>
    <p:sldId id="308" r:id="rId5"/>
    <p:sldId id="256" r:id="rId6"/>
    <p:sldId id="286" r:id="rId7"/>
    <p:sldId id="262" r:id="rId8"/>
    <p:sldId id="257" r:id="rId9"/>
    <p:sldId id="258" r:id="rId10"/>
    <p:sldId id="259" r:id="rId11"/>
    <p:sldId id="307" r:id="rId12"/>
    <p:sldId id="268" r:id="rId13"/>
    <p:sldId id="264" r:id="rId14"/>
    <p:sldId id="280" r:id="rId15"/>
    <p:sldId id="281" r:id="rId16"/>
    <p:sldId id="303" r:id="rId17"/>
    <p:sldId id="296" r:id="rId18"/>
    <p:sldId id="301" r:id="rId19"/>
    <p:sldId id="304" r:id="rId20"/>
    <p:sldId id="299" r:id="rId21"/>
    <p:sldId id="300" r:id="rId22"/>
    <p:sldId id="30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AC30C-1780-484D-9D04-940097BBFECB}" v="2" dt="2025-09-28T11:36:42.365"/>
    <p1510:client id="{4433790B-8586-4AAB-BE4C-F1D4C7C6D9EE}" v="2" dt="2024-10-01T16:59:33.411"/>
    <p1510:client id="{E1A17629-680E-4402-9AE5-6ED45B433C36}" v="2" dt="2024-10-01T16:16:23.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E321B-F0B1-42D6-B915-32894476C3E7}" type="datetimeFigureOut">
              <a:t>9/28/2025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21B91-1924-4BE1-A04E-98980A435183}" type="slidenum">
              <a:t>‹#›</a:t>
            </a:fld>
            <a:endParaRPr lang="en-US"/>
          </a:p>
        </p:txBody>
      </p:sp>
    </p:spTree>
    <p:extLst>
      <p:ext uri="{BB962C8B-B14F-4D97-AF65-F5344CB8AC3E}">
        <p14:creationId xmlns:p14="http://schemas.microsoft.com/office/powerpoint/2010/main" val="246248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2</a:t>
            </a:fld>
            <a:endParaRPr lang="en-US"/>
          </a:p>
        </p:txBody>
      </p:sp>
    </p:spTree>
    <p:extLst>
      <p:ext uri="{BB962C8B-B14F-4D97-AF65-F5344CB8AC3E}">
        <p14:creationId xmlns:p14="http://schemas.microsoft.com/office/powerpoint/2010/main" val="99495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11</a:t>
            </a:fld>
            <a:endParaRPr lang="en-US"/>
          </a:p>
        </p:txBody>
      </p:sp>
    </p:spTree>
    <p:extLst>
      <p:ext uri="{BB962C8B-B14F-4D97-AF65-F5344CB8AC3E}">
        <p14:creationId xmlns:p14="http://schemas.microsoft.com/office/powerpoint/2010/main" val="58167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12</a:t>
            </a:fld>
            <a:endParaRPr lang="en-US"/>
          </a:p>
        </p:txBody>
      </p:sp>
    </p:spTree>
    <p:extLst>
      <p:ext uri="{BB962C8B-B14F-4D97-AF65-F5344CB8AC3E}">
        <p14:creationId xmlns:p14="http://schemas.microsoft.com/office/powerpoint/2010/main" val="296852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14</a:t>
            </a:fld>
            <a:endParaRPr lang="en-US"/>
          </a:p>
        </p:txBody>
      </p:sp>
    </p:spTree>
    <p:extLst>
      <p:ext uri="{BB962C8B-B14F-4D97-AF65-F5344CB8AC3E}">
        <p14:creationId xmlns:p14="http://schemas.microsoft.com/office/powerpoint/2010/main" val="1035077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15</a:t>
            </a:fld>
            <a:endParaRPr lang="en-US"/>
          </a:p>
        </p:txBody>
      </p:sp>
    </p:spTree>
    <p:extLst>
      <p:ext uri="{BB962C8B-B14F-4D97-AF65-F5344CB8AC3E}">
        <p14:creationId xmlns:p14="http://schemas.microsoft.com/office/powerpoint/2010/main" val="1503410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16</a:t>
            </a:fld>
            <a:endParaRPr lang="en-US"/>
          </a:p>
        </p:txBody>
      </p:sp>
    </p:spTree>
    <p:extLst>
      <p:ext uri="{BB962C8B-B14F-4D97-AF65-F5344CB8AC3E}">
        <p14:creationId xmlns:p14="http://schemas.microsoft.com/office/powerpoint/2010/main" val="2684890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17</a:t>
            </a:fld>
            <a:endParaRPr lang="en-US"/>
          </a:p>
        </p:txBody>
      </p:sp>
    </p:spTree>
    <p:extLst>
      <p:ext uri="{BB962C8B-B14F-4D97-AF65-F5344CB8AC3E}">
        <p14:creationId xmlns:p14="http://schemas.microsoft.com/office/powerpoint/2010/main" val="2567069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18</a:t>
            </a:fld>
            <a:endParaRPr lang="en-US"/>
          </a:p>
        </p:txBody>
      </p:sp>
    </p:spTree>
    <p:extLst>
      <p:ext uri="{BB962C8B-B14F-4D97-AF65-F5344CB8AC3E}">
        <p14:creationId xmlns:p14="http://schemas.microsoft.com/office/powerpoint/2010/main" val="343751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3</a:t>
            </a:fld>
            <a:endParaRPr lang="en-US"/>
          </a:p>
        </p:txBody>
      </p:sp>
    </p:spTree>
    <p:extLst>
      <p:ext uri="{BB962C8B-B14F-4D97-AF65-F5344CB8AC3E}">
        <p14:creationId xmlns:p14="http://schemas.microsoft.com/office/powerpoint/2010/main" val="46404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4</a:t>
            </a:fld>
            <a:endParaRPr lang="en-US"/>
          </a:p>
        </p:txBody>
      </p:sp>
    </p:spTree>
    <p:extLst>
      <p:ext uri="{BB962C8B-B14F-4D97-AF65-F5344CB8AC3E}">
        <p14:creationId xmlns:p14="http://schemas.microsoft.com/office/powerpoint/2010/main" val="329346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5</a:t>
            </a:fld>
            <a:endParaRPr lang="en-US"/>
          </a:p>
        </p:txBody>
      </p:sp>
    </p:spTree>
    <p:extLst>
      <p:ext uri="{BB962C8B-B14F-4D97-AF65-F5344CB8AC3E}">
        <p14:creationId xmlns:p14="http://schemas.microsoft.com/office/powerpoint/2010/main" val="276441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6</a:t>
            </a:fld>
            <a:endParaRPr lang="en-US"/>
          </a:p>
        </p:txBody>
      </p:sp>
    </p:spTree>
    <p:extLst>
      <p:ext uri="{BB962C8B-B14F-4D97-AF65-F5344CB8AC3E}">
        <p14:creationId xmlns:p14="http://schemas.microsoft.com/office/powerpoint/2010/main" val="413877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7</a:t>
            </a:fld>
            <a:endParaRPr lang="en-US"/>
          </a:p>
        </p:txBody>
      </p:sp>
    </p:spTree>
    <p:extLst>
      <p:ext uri="{BB962C8B-B14F-4D97-AF65-F5344CB8AC3E}">
        <p14:creationId xmlns:p14="http://schemas.microsoft.com/office/powerpoint/2010/main" val="3052469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8</a:t>
            </a:fld>
            <a:endParaRPr lang="en-US"/>
          </a:p>
        </p:txBody>
      </p:sp>
    </p:spTree>
    <p:extLst>
      <p:ext uri="{BB962C8B-B14F-4D97-AF65-F5344CB8AC3E}">
        <p14:creationId xmlns:p14="http://schemas.microsoft.com/office/powerpoint/2010/main" val="1528623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9</a:t>
            </a:fld>
            <a:endParaRPr lang="en-US"/>
          </a:p>
        </p:txBody>
      </p:sp>
    </p:spTree>
    <p:extLst>
      <p:ext uri="{BB962C8B-B14F-4D97-AF65-F5344CB8AC3E}">
        <p14:creationId xmlns:p14="http://schemas.microsoft.com/office/powerpoint/2010/main" val="117358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10</a:t>
            </a:fld>
            <a:endParaRPr lang="en-US"/>
          </a:p>
        </p:txBody>
      </p:sp>
    </p:spTree>
    <p:extLst>
      <p:ext uri="{BB962C8B-B14F-4D97-AF65-F5344CB8AC3E}">
        <p14:creationId xmlns:p14="http://schemas.microsoft.com/office/powerpoint/2010/main" val="97691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FD7C-BB53-4A72-7EC6-FD2151D2F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F51E46-1857-ADB2-14E8-2F4BE1BDAA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CE42B6-2E60-9509-CD9C-08B5818890B6}"/>
              </a:ext>
            </a:extLst>
          </p:cNvPr>
          <p:cNvSpPr>
            <a:spLocks noGrp="1"/>
          </p:cNvSpPr>
          <p:nvPr>
            <p:ph type="dt" sz="half" idx="10"/>
          </p:nvPr>
        </p:nvSpPr>
        <p:spPr/>
        <p:txBody>
          <a:bodyPr/>
          <a:lstStyle/>
          <a:p>
            <a:fld id="{A32AD2E2-F60E-4FD3-A83C-B0EA916381AB}" type="datetimeFigureOut">
              <a:rPr lang="en-GB" smtClean="0"/>
              <a:t>28/09/2025</a:t>
            </a:fld>
            <a:endParaRPr lang="en-GB"/>
          </a:p>
        </p:txBody>
      </p:sp>
      <p:sp>
        <p:nvSpPr>
          <p:cNvPr id="5" name="Footer Placeholder 4">
            <a:extLst>
              <a:ext uri="{FF2B5EF4-FFF2-40B4-BE49-F238E27FC236}">
                <a16:creationId xmlns:a16="http://schemas.microsoft.com/office/drawing/2014/main" id="{0F908640-FC86-D60D-8228-BB5D986E40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61C1E-2559-6041-0885-081CB14CAA82}"/>
              </a:ext>
            </a:extLst>
          </p:cNvPr>
          <p:cNvSpPr>
            <a:spLocks noGrp="1"/>
          </p:cNvSpPr>
          <p:nvPr>
            <p:ph type="sldNum" sz="quarter" idx="12"/>
          </p:nvPr>
        </p:nvSpPr>
        <p:spPr/>
        <p:txBody>
          <a:bodyPr/>
          <a:lstStyle/>
          <a:p>
            <a:fld id="{2FBEFA3C-71F5-4FF5-99E3-1C2132518F27}" type="slidenum">
              <a:rPr lang="en-GB" smtClean="0"/>
              <a:t>‹#›</a:t>
            </a:fld>
            <a:endParaRPr lang="en-GB"/>
          </a:p>
        </p:txBody>
      </p:sp>
    </p:spTree>
    <p:extLst>
      <p:ext uri="{BB962C8B-B14F-4D97-AF65-F5344CB8AC3E}">
        <p14:creationId xmlns:p14="http://schemas.microsoft.com/office/powerpoint/2010/main" val="275099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3768-1D36-3C5A-3DE7-CAD10A0DEB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441E13-B4A1-7388-A874-161AEC78DE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9066A2-AC6C-F818-39D0-F38FE0350142}"/>
              </a:ext>
            </a:extLst>
          </p:cNvPr>
          <p:cNvSpPr>
            <a:spLocks noGrp="1"/>
          </p:cNvSpPr>
          <p:nvPr>
            <p:ph type="dt" sz="half" idx="10"/>
          </p:nvPr>
        </p:nvSpPr>
        <p:spPr/>
        <p:txBody>
          <a:bodyPr/>
          <a:lstStyle/>
          <a:p>
            <a:fld id="{A32AD2E2-F60E-4FD3-A83C-B0EA916381AB}" type="datetimeFigureOut">
              <a:rPr lang="en-GB" smtClean="0"/>
              <a:t>28/09/2025</a:t>
            </a:fld>
            <a:endParaRPr lang="en-GB"/>
          </a:p>
        </p:txBody>
      </p:sp>
      <p:sp>
        <p:nvSpPr>
          <p:cNvPr id="5" name="Footer Placeholder 4">
            <a:extLst>
              <a:ext uri="{FF2B5EF4-FFF2-40B4-BE49-F238E27FC236}">
                <a16:creationId xmlns:a16="http://schemas.microsoft.com/office/drawing/2014/main" id="{2B219E95-8289-5EBD-0F9F-D3D4EC33EF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836492-B23E-2A55-F752-5048B96D53D0}"/>
              </a:ext>
            </a:extLst>
          </p:cNvPr>
          <p:cNvSpPr>
            <a:spLocks noGrp="1"/>
          </p:cNvSpPr>
          <p:nvPr>
            <p:ph type="sldNum" sz="quarter" idx="12"/>
          </p:nvPr>
        </p:nvSpPr>
        <p:spPr/>
        <p:txBody>
          <a:bodyPr/>
          <a:lstStyle/>
          <a:p>
            <a:fld id="{2FBEFA3C-71F5-4FF5-99E3-1C2132518F27}" type="slidenum">
              <a:rPr lang="en-GB" smtClean="0"/>
              <a:t>‹#›</a:t>
            </a:fld>
            <a:endParaRPr lang="en-GB"/>
          </a:p>
        </p:txBody>
      </p:sp>
    </p:spTree>
    <p:extLst>
      <p:ext uri="{BB962C8B-B14F-4D97-AF65-F5344CB8AC3E}">
        <p14:creationId xmlns:p14="http://schemas.microsoft.com/office/powerpoint/2010/main" val="266523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A4EA1E-2205-2105-D162-BF42E62178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AC252E-CB8C-A7C8-A106-AA08D798E3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A1D104-16EA-5486-6532-417CC0F63E2E}"/>
              </a:ext>
            </a:extLst>
          </p:cNvPr>
          <p:cNvSpPr>
            <a:spLocks noGrp="1"/>
          </p:cNvSpPr>
          <p:nvPr>
            <p:ph type="dt" sz="half" idx="10"/>
          </p:nvPr>
        </p:nvSpPr>
        <p:spPr/>
        <p:txBody>
          <a:bodyPr/>
          <a:lstStyle/>
          <a:p>
            <a:fld id="{A32AD2E2-F60E-4FD3-A83C-B0EA916381AB}" type="datetimeFigureOut">
              <a:rPr lang="en-GB" smtClean="0"/>
              <a:t>28/09/2025</a:t>
            </a:fld>
            <a:endParaRPr lang="en-GB"/>
          </a:p>
        </p:txBody>
      </p:sp>
      <p:sp>
        <p:nvSpPr>
          <p:cNvPr id="5" name="Footer Placeholder 4">
            <a:extLst>
              <a:ext uri="{FF2B5EF4-FFF2-40B4-BE49-F238E27FC236}">
                <a16:creationId xmlns:a16="http://schemas.microsoft.com/office/drawing/2014/main" id="{6B7ED65D-D012-5D80-3668-63150A0387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5D1A87-90DC-D46A-843F-1FC3A5BD56EA}"/>
              </a:ext>
            </a:extLst>
          </p:cNvPr>
          <p:cNvSpPr>
            <a:spLocks noGrp="1"/>
          </p:cNvSpPr>
          <p:nvPr>
            <p:ph type="sldNum" sz="quarter" idx="12"/>
          </p:nvPr>
        </p:nvSpPr>
        <p:spPr/>
        <p:txBody>
          <a:bodyPr/>
          <a:lstStyle/>
          <a:p>
            <a:fld id="{2FBEFA3C-71F5-4FF5-99E3-1C2132518F27}" type="slidenum">
              <a:rPr lang="en-GB" smtClean="0"/>
              <a:t>‹#›</a:t>
            </a:fld>
            <a:endParaRPr lang="en-GB"/>
          </a:p>
        </p:txBody>
      </p:sp>
    </p:spTree>
    <p:extLst>
      <p:ext uri="{BB962C8B-B14F-4D97-AF65-F5344CB8AC3E}">
        <p14:creationId xmlns:p14="http://schemas.microsoft.com/office/powerpoint/2010/main" val="37620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6C8A-A37D-D2ED-45C4-C7E9C3B203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413A0D-C459-19C1-29F3-905F1A60CA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5C5C1F-7FC0-7A36-C8CA-D6C4432D4107}"/>
              </a:ext>
            </a:extLst>
          </p:cNvPr>
          <p:cNvSpPr>
            <a:spLocks noGrp="1"/>
          </p:cNvSpPr>
          <p:nvPr>
            <p:ph type="dt" sz="half" idx="10"/>
          </p:nvPr>
        </p:nvSpPr>
        <p:spPr/>
        <p:txBody>
          <a:bodyPr/>
          <a:lstStyle/>
          <a:p>
            <a:fld id="{A32AD2E2-F60E-4FD3-A83C-B0EA916381AB}" type="datetimeFigureOut">
              <a:rPr lang="en-GB" smtClean="0"/>
              <a:t>28/09/2025</a:t>
            </a:fld>
            <a:endParaRPr lang="en-GB"/>
          </a:p>
        </p:txBody>
      </p:sp>
      <p:sp>
        <p:nvSpPr>
          <p:cNvPr id="5" name="Footer Placeholder 4">
            <a:extLst>
              <a:ext uri="{FF2B5EF4-FFF2-40B4-BE49-F238E27FC236}">
                <a16:creationId xmlns:a16="http://schemas.microsoft.com/office/drawing/2014/main" id="{7E772767-E99D-07D3-6D89-2B4807E09D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332C6A-2280-9006-3295-6D6B19F1D3A3}"/>
              </a:ext>
            </a:extLst>
          </p:cNvPr>
          <p:cNvSpPr>
            <a:spLocks noGrp="1"/>
          </p:cNvSpPr>
          <p:nvPr>
            <p:ph type="sldNum" sz="quarter" idx="12"/>
          </p:nvPr>
        </p:nvSpPr>
        <p:spPr/>
        <p:txBody>
          <a:bodyPr/>
          <a:lstStyle/>
          <a:p>
            <a:fld id="{2FBEFA3C-71F5-4FF5-99E3-1C2132518F27}" type="slidenum">
              <a:rPr lang="en-GB" smtClean="0"/>
              <a:t>‹#›</a:t>
            </a:fld>
            <a:endParaRPr lang="en-GB"/>
          </a:p>
        </p:txBody>
      </p:sp>
    </p:spTree>
    <p:extLst>
      <p:ext uri="{BB962C8B-B14F-4D97-AF65-F5344CB8AC3E}">
        <p14:creationId xmlns:p14="http://schemas.microsoft.com/office/powerpoint/2010/main" val="47595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502E-6C4E-D745-FE99-77FF8F3C1A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C04AA2-15AE-6C2F-27BB-25625732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5D05C6-27AB-A2EC-7D70-A17C3B721C96}"/>
              </a:ext>
            </a:extLst>
          </p:cNvPr>
          <p:cNvSpPr>
            <a:spLocks noGrp="1"/>
          </p:cNvSpPr>
          <p:nvPr>
            <p:ph type="dt" sz="half" idx="10"/>
          </p:nvPr>
        </p:nvSpPr>
        <p:spPr/>
        <p:txBody>
          <a:bodyPr/>
          <a:lstStyle/>
          <a:p>
            <a:fld id="{A32AD2E2-F60E-4FD3-A83C-B0EA916381AB}" type="datetimeFigureOut">
              <a:rPr lang="en-GB" smtClean="0"/>
              <a:t>28/09/2025</a:t>
            </a:fld>
            <a:endParaRPr lang="en-GB"/>
          </a:p>
        </p:txBody>
      </p:sp>
      <p:sp>
        <p:nvSpPr>
          <p:cNvPr id="5" name="Footer Placeholder 4">
            <a:extLst>
              <a:ext uri="{FF2B5EF4-FFF2-40B4-BE49-F238E27FC236}">
                <a16:creationId xmlns:a16="http://schemas.microsoft.com/office/drawing/2014/main" id="{C05033A1-3ABB-8F7A-05EC-31CD7B7D9E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160B37-9E0A-9AE3-4CED-35FAEA70C7C1}"/>
              </a:ext>
            </a:extLst>
          </p:cNvPr>
          <p:cNvSpPr>
            <a:spLocks noGrp="1"/>
          </p:cNvSpPr>
          <p:nvPr>
            <p:ph type="sldNum" sz="quarter" idx="12"/>
          </p:nvPr>
        </p:nvSpPr>
        <p:spPr/>
        <p:txBody>
          <a:bodyPr/>
          <a:lstStyle/>
          <a:p>
            <a:fld id="{2FBEFA3C-71F5-4FF5-99E3-1C2132518F27}" type="slidenum">
              <a:rPr lang="en-GB" smtClean="0"/>
              <a:t>‹#›</a:t>
            </a:fld>
            <a:endParaRPr lang="en-GB"/>
          </a:p>
        </p:txBody>
      </p:sp>
    </p:spTree>
    <p:extLst>
      <p:ext uri="{BB962C8B-B14F-4D97-AF65-F5344CB8AC3E}">
        <p14:creationId xmlns:p14="http://schemas.microsoft.com/office/powerpoint/2010/main" val="210390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A034-5C89-337E-DCAF-20D86FCD14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0CDA1A-3203-CECB-F266-78CEDD75D4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784699-189F-E559-B77F-8EA98F70A7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3B6FA-342E-09DF-409A-7FA716E56F76}"/>
              </a:ext>
            </a:extLst>
          </p:cNvPr>
          <p:cNvSpPr>
            <a:spLocks noGrp="1"/>
          </p:cNvSpPr>
          <p:nvPr>
            <p:ph type="dt" sz="half" idx="10"/>
          </p:nvPr>
        </p:nvSpPr>
        <p:spPr/>
        <p:txBody>
          <a:bodyPr/>
          <a:lstStyle/>
          <a:p>
            <a:fld id="{A32AD2E2-F60E-4FD3-A83C-B0EA916381AB}" type="datetimeFigureOut">
              <a:rPr lang="en-GB" smtClean="0"/>
              <a:t>28/09/2025</a:t>
            </a:fld>
            <a:endParaRPr lang="en-GB"/>
          </a:p>
        </p:txBody>
      </p:sp>
      <p:sp>
        <p:nvSpPr>
          <p:cNvPr id="6" name="Footer Placeholder 5">
            <a:extLst>
              <a:ext uri="{FF2B5EF4-FFF2-40B4-BE49-F238E27FC236}">
                <a16:creationId xmlns:a16="http://schemas.microsoft.com/office/drawing/2014/main" id="{BB1D2B4A-2A37-7D28-206F-61F2F89AD1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BCB5F4-26EB-227A-9492-0EE77841FE72}"/>
              </a:ext>
            </a:extLst>
          </p:cNvPr>
          <p:cNvSpPr>
            <a:spLocks noGrp="1"/>
          </p:cNvSpPr>
          <p:nvPr>
            <p:ph type="sldNum" sz="quarter" idx="12"/>
          </p:nvPr>
        </p:nvSpPr>
        <p:spPr/>
        <p:txBody>
          <a:bodyPr/>
          <a:lstStyle/>
          <a:p>
            <a:fld id="{2FBEFA3C-71F5-4FF5-99E3-1C2132518F27}" type="slidenum">
              <a:rPr lang="en-GB" smtClean="0"/>
              <a:t>‹#›</a:t>
            </a:fld>
            <a:endParaRPr lang="en-GB"/>
          </a:p>
        </p:txBody>
      </p:sp>
    </p:spTree>
    <p:extLst>
      <p:ext uri="{BB962C8B-B14F-4D97-AF65-F5344CB8AC3E}">
        <p14:creationId xmlns:p14="http://schemas.microsoft.com/office/powerpoint/2010/main" val="343008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2D9C-A721-F1E0-D231-198E30F9F7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ACE03C-42C8-D4C2-2D1B-D9EF79A9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2D2854-FBEB-8653-F88A-166278B3DA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29224F-9D3E-9FF4-275C-CF87E8225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FA7CB9-A2A5-1401-0568-3E45EC206D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435C14-25D2-E88A-1B4B-178DAFF73B2B}"/>
              </a:ext>
            </a:extLst>
          </p:cNvPr>
          <p:cNvSpPr>
            <a:spLocks noGrp="1"/>
          </p:cNvSpPr>
          <p:nvPr>
            <p:ph type="dt" sz="half" idx="10"/>
          </p:nvPr>
        </p:nvSpPr>
        <p:spPr/>
        <p:txBody>
          <a:bodyPr/>
          <a:lstStyle/>
          <a:p>
            <a:fld id="{A32AD2E2-F60E-4FD3-A83C-B0EA916381AB}" type="datetimeFigureOut">
              <a:rPr lang="en-GB" smtClean="0"/>
              <a:t>28/09/2025</a:t>
            </a:fld>
            <a:endParaRPr lang="en-GB"/>
          </a:p>
        </p:txBody>
      </p:sp>
      <p:sp>
        <p:nvSpPr>
          <p:cNvPr id="8" name="Footer Placeholder 7">
            <a:extLst>
              <a:ext uri="{FF2B5EF4-FFF2-40B4-BE49-F238E27FC236}">
                <a16:creationId xmlns:a16="http://schemas.microsoft.com/office/drawing/2014/main" id="{EDA8C7A0-B01D-9FBC-C61B-3B78767464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155F43-C2AF-EB09-6BAF-8B67EC4C34E4}"/>
              </a:ext>
            </a:extLst>
          </p:cNvPr>
          <p:cNvSpPr>
            <a:spLocks noGrp="1"/>
          </p:cNvSpPr>
          <p:nvPr>
            <p:ph type="sldNum" sz="quarter" idx="12"/>
          </p:nvPr>
        </p:nvSpPr>
        <p:spPr/>
        <p:txBody>
          <a:bodyPr/>
          <a:lstStyle/>
          <a:p>
            <a:fld id="{2FBEFA3C-71F5-4FF5-99E3-1C2132518F27}" type="slidenum">
              <a:rPr lang="en-GB" smtClean="0"/>
              <a:t>‹#›</a:t>
            </a:fld>
            <a:endParaRPr lang="en-GB"/>
          </a:p>
        </p:txBody>
      </p:sp>
    </p:spTree>
    <p:extLst>
      <p:ext uri="{BB962C8B-B14F-4D97-AF65-F5344CB8AC3E}">
        <p14:creationId xmlns:p14="http://schemas.microsoft.com/office/powerpoint/2010/main" val="354465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F949-E69E-0B4C-90F1-2D9B41F437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83075D-0D9E-3D0E-245B-D53A721AB697}"/>
              </a:ext>
            </a:extLst>
          </p:cNvPr>
          <p:cNvSpPr>
            <a:spLocks noGrp="1"/>
          </p:cNvSpPr>
          <p:nvPr>
            <p:ph type="dt" sz="half" idx="10"/>
          </p:nvPr>
        </p:nvSpPr>
        <p:spPr/>
        <p:txBody>
          <a:bodyPr/>
          <a:lstStyle/>
          <a:p>
            <a:fld id="{A32AD2E2-F60E-4FD3-A83C-B0EA916381AB}" type="datetimeFigureOut">
              <a:rPr lang="en-GB" smtClean="0"/>
              <a:t>28/09/2025</a:t>
            </a:fld>
            <a:endParaRPr lang="en-GB"/>
          </a:p>
        </p:txBody>
      </p:sp>
      <p:sp>
        <p:nvSpPr>
          <p:cNvPr id="4" name="Footer Placeholder 3">
            <a:extLst>
              <a:ext uri="{FF2B5EF4-FFF2-40B4-BE49-F238E27FC236}">
                <a16:creationId xmlns:a16="http://schemas.microsoft.com/office/drawing/2014/main" id="{68BB4AB7-FBB3-FBFF-1915-B8A840C5D2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9553F9-E963-E286-5EE5-8ECE77D3C671}"/>
              </a:ext>
            </a:extLst>
          </p:cNvPr>
          <p:cNvSpPr>
            <a:spLocks noGrp="1"/>
          </p:cNvSpPr>
          <p:nvPr>
            <p:ph type="sldNum" sz="quarter" idx="12"/>
          </p:nvPr>
        </p:nvSpPr>
        <p:spPr/>
        <p:txBody>
          <a:bodyPr/>
          <a:lstStyle/>
          <a:p>
            <a:fld id="{2FBEFA3C-71F5-4FF5-99E3-1C2132518F27}" type="slidenum">
              <a:rPr lang="en-GB" smtClean="0"/>
              <a:t>‹#›</a:t>
            </a:fld>
            <a:endParaRPr lang="en-GB"/>
          </a:p>
        </p:txBody>
      </p:sp>
    </p:spTree>
    <p:extLst>
      <p:ext uri="{BB962C8B-B14F-4D97-AF65-F5344CB8AC3E}">
        <p14:creationId xmlns:p14="http://schemas.microsoft.com/office/powerpoint/2010/main" val="3138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9BAE3-480D-DF12-3131-F0930928F883}"/>
              </a:ext>
            </a:extLst>
          </p:cNvPr>
          <p:cNvSpPr>
            <a:spLocks noGrp="1"/>
          </p:cNvSpPr>
          <p:nvPr>
            <p:ph type="dt" sz="half" idx="10"/>
          </p:nvPr>
        </p:nvSpPr>
        <p:spPr/>
        <p:txBody>
          <a:bodyPr/>
          <a:lstStyle/>
          <a:p>
            <a:fld id="{A32AD2E2-F60E-4FD3-A83C-B0EA916381AB}" type="datetimeFigureOut">
              <a:rPr lang="en-GB" smtClean="0"/>
              <a:t>28/09/2025</a:t>
            </a:fld>
            <a:endParaRPr lang="en-GB"/>
          </a:p>
        </p:txBody>
      </p:sp>
      <p:sp>
        <p:nvSpPr>
          <p:cNvPr id="3" name="Footer Placeholder 2">
            <a:extLst>
              <a:ext uri="{FF2B5EF4-FFF2-40B4-BE49-F238E27FC236}">
                <a16:creationId xmlns:a16="http://schemas.microsoft.com/office/drawing/2014/main" id="{7B73DE37-B7F1-E8C3-D2D9-6C8E8908F5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6927EA-0A27-1432-0004-4E62D8EF4068}"/>
              </a:ext>
            </a:extLst>
          </p:cNvPr>
          <p:cNvSpPr>
            <a:spLocks noGrp="1"/>
          </p:cNvSpPr>
          <p:nvPr>
            <p:ph type="sldNum" sz="quarter" idx="12"/>
          </p:nvPr>
        </p:nvSpPr>
        <p:spPr/>
        <p:txBody>
          <a:bodyPr/>
          <a:lstStyle/>
          <a:p>
            <a:fld id="{2FBEFA3C-71F5-4FF5-99E3-1C2132518F27}" type="slidenum">
              <a:rPr lang="en-GB" smtClean="0"/>
              <a:t>‹#›</a:t>
            </a:fld>
            <a:endParaRPr lang="en-GB"/>
          </a:p>
        </p:txBody>
      </p:sp>
    </p:spTree>
    <p:extLst>
      <p:ext uri="{BB962C8B-B14F-4D97-AF65-F5344CB8AC3E}">
        <p14:creationId xmlns:p14="http://schemas.microsoft.com/office/powerpoint/2010/main" val="88524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1EDB-BB70-C29C-5F3D-B8AE0319C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1CDA9F-8A3C-80E1-4D99-97F6764EF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DCAEA1-B3DC-ABAB-087D-2FD141F79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64D13-8C12-69FD-6D54-7E5A2998E806}"/>
              </a:ext>
            </a:extLst>
          </p:cNvPr>
          <p:cNvSpPr>
            <a:spLocks noGrp="1"/>
          </p:cNvSpPr>
          <p:nvPr>
            <p:ph type="dt" sz="half" idx="10"/>
          </p:nvPr>
        </p:nvSpPr>
        <p:spPr/>
        <p:txBody>
          <a:bodyPr/>
          <a:lstStyle/>
          <a:p>
            <a:fld id="{A32AD2E2-F60E-4FD3-A83C-B0EA916381AB}" type="datetimeFigureOut">
              <a:rPr lang="en-GB" smtClean="0"/>
              <a:t>28/09/2025</a:t>
            </a:fld>
            <a:endParaRPr lang="en-GB"/>
          </a:p>
        </p:txBody>
      </p:sp>
      <p:sp>
        <p:nvSpPr>
          <p:cNvPr id="6" name="Footer Placeholder 5">
            <a:extLst>
              <a:ext uri="{FF2B5EF4-FFF2-40B4-BE49-F238E27FC236}">
                <a16:creationId xmlns:a16="http://schemas.microsoft.com/office/drawing/2014/main" id="{B99D8C1B-E970-9F40-ACD3-B1E11D9110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E12105-F162-CE0A-FA27-D762B48CDB0A}"/>
              </a:ext>
            </a:extLst>
          </p:cNvPr>
          <p:cNvSpPr>
            <a:spLocks noGrp="1"/>
          </p:cNvSpPr>
          <p:nvPr>
            <p:ph type="sldNum" sz="quarter" idx="12"/>
          </p:nvPr>
        </p:nvSpPr>
        <p:spPr/>
        <p:txBody>
          <a:bodyPr/>
          <a:lstStyle/>
          <a:p>
            <a:fld id="{2FBEFA3C-71F5-4FF5-99E3-1C2132518F27}" type="slidenum">
              <a:rPr lang="en-GB" smtClean="0"/>
              <a:t>‹#›</a:t>
            </a:fld>
            <a:endParaRPr lang="en-GB"/>
          </a:p>
        </p:txBody>
      </p:sp>
    </p:spTree>
    <p:extLst>
      <p:ext uri="{BB962C8B-B14F-4D97-AF65-F5344CB8AC3E}">
        <p14:creationId xmlns:p14="http://schemas.microsoft.com/office/powerpoint/2010/main" val="402424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F168-C5F0-A446-ABFE-D4290B3A1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66A86B-2E3F-678F-5210-06D7ECDDF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E9189-525C-7DB5-B18C-C43283ACB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98C37-939A-B4A3-E4D7-ADA066C96D79}"/>
              </a:ext>
            </a:extLst>
          </p:cNvPr>
          <p:cNvSpPr>
            <a:spLocks noGrp="1"/>
          </p:cNvSpPr>
          <p:nvPr>
            <p:ph type="dt" sz="half" idx="10"/>
          </p:nvPr>
        </p:nvSpPr>
        <p:spPr/>
        <p:txBody>
          <a:bodyPr/>
          <a:lstStyle/>
          <a:p>
            <a:fld id="{A32AD2E2-F60E-4FD3-A83C-B0EA916381AB}" type="datetimeFigureOut">
              <a:rPr lang="en-GB" smtClean="0"/>
              <a:t>28/09/2025</a:t>
            </a:fld>
            <a:endParaRPr lang="en-GB"/>
          </a:p>
        </p:txBody>
      </p:sp>
      <p:sp>
        <p:nvSpPr>
          <p:cNvPr id="6" name="Footer Placeholder 5">
            <a:extLst>
              <a:ext uri="{FF2B5EF4-FFF2-40B4-BE49-F238E27FC236}">
                <a16:creationId xmlns:a16="http://schemas.microsoft.com/office/drawing/2014/main" id="{43579D0E-66C4-74D6-0225-F4306A3991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4759AA-1AA8-B027-55E4-3C46414F0B26}"/>
              </a:ext>
            </a:extLst>
          </p:cNvPr>
          <p:cNvSpPr>
            <a:spLocks noGrp="1"/>
          </p:cNvSpPr>
          <p:nvPr>
            <p:ph type="sldNum" sz="quarter" idx="12"/>
          </p:nvPr>
        </p:nvSpPr>
        <p:spPr/>
        <p:txBody>
          <a:bodyPr/>
          <a:lstStyle/>
          <a:p>
            <a:fld id="{2FBEFA3C-71F5-4FF5-99E3-1C2132518F27}" type="slidenum">
              <a:rPr lang="en-GB" smtClean="0"/>
              <a:t>‹#›</a:t>
            </a:fld>
            <a:endParaRPr lang="en-GB"/>
          </a:p>
        </p:txBody>
      </p:sp>
    </p:spTree>
    <p:extLst>
      <p:ext uri="{BB962C8B-B14F-4D97-AF65-F5344CB8AC3E}">
        <p14:creationId xmlns:p14="http://schemas.microsoft.com/office/powerpoint/2010/main" val="410959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937BB1-3EBF-A167-A116-93A7EBAC5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9DAB8C-1D84-57ED-0973-8D8C4D045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03B247-AB98-1D4C-8A85-1624163D6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AD2E2-F60E-4FD3-A83C-B0EA916381AB}" type="datetimeFigureOut">
              <a:rPr lang="en-GB" smtClean="0"/>
              <a:t>28/09/2025</a:t>
            </a:fld>
            <a:endParaRPr lang="en-GB"/>
          </a:p>
        </p:txBody>
      </p:sp>
      <p:sp>
        <p:nvSpPr>
          <p:cNvPr id="5" name="Footer Placeholder 4">
            <a:extLst>
              <a:ext uri="{FF2B5EF4-FFF2-40B4-BE49-F238E27FC236}">
                <a16:creationId xmlns:a16="http://schemas.microsoft.com/office/drawing/2014/main" id="{F48D03CE-58B3-74D4-F90B-6F0F3DBDB0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2E4C2A9-9E99-9783-B964-E7E9927E7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EFA3C-71F5-4FF5-99E3-1C2132518F27}" type="slidenum">
              <a:rPr lang="en-GB" smtClean="0"/>
              <a:t>‹#›</a:t>
            </a:fld>
            <a:endParaRPr lang="en-GB"/>
          </a:p>
        </p:txBody>
      </p:sp>
    </p:spTree>
    <p:extLst>
      <p:ext uri="{BB962C8B-B14F-4D97-AF65-F5344CB8AC3E}">
        <p14:creationId xmlns:p14="http://schemas.microsoft.com/office/powerpoint/2010/main" val="35392944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IpcahxNSU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U2vWZKS7rY"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3S5sJw7MfI"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7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olorful brushstrokes with white text&#10;&#10;Description automatically generated">
            <a:extLst>
              <a:ext uri="{FF2B5EF4-FFF2-40B4-BE49-F238E27FC236}">
                <a16:creationId xmlns:a16="http://schemas.microsoft.com/office/drawing/2014/main" id="{9810C5FE-F275-8B0F-BAB4-10A20A887877}"/>
              </a:ext>
            </a:extLst>
          </p:cNvPr>
          <p:cNvPicPr>
            <a:picLocks noChangeAspect="1"/>
          </p:cNvPicPr>
          <p:nvPr/>
        </p:nvPicPr>
        <p:blipFill>
          <a:blip r:embed="rId2"/>
          <a:stretch>
            <a:fillRect/>
          </a:stretch>
        </p:blipFill>
        <p:spPr>
          <a:xfrm>
            <a:off x="643467" y="948097"/>
            <a:ext cx="10905066" cy="4961805"/>
          </a:xfrm>
          <a:prstGeom prst="rect">
            <a:avLst/>
          </a:prstGeom>
        </p:spPr>
      </p:pic>
    </p:spTree>
    <p:extLst>
      <p:ext uri="{BB962C8B-B14F-4D97-AF65-F5344CB8AC3E}">
        <p14:creationId xmlns:p14="http://schemas.microsoft.com/office/powerpoint/2010/main" val="52898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83BA68-6235-6E6E-2C55-B602795B8BD5}"/>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Actions for Oral Blending &amp; Segmenting </a:t>
            </a:r>
          </a:p>
        </p:txBody>
      </p:sp>
    </p:spTree>
    <p:extLst>
      <p:ext uri="{BB962C8B-B14F-4D97-AF65-F5344CB8AC3E}">
        <p14:creationId xmlns:p14="http://schemas.microsoft.com/office/powerpoint/2010/main" val="110326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6" name="Rectangle 307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97" name="Arc 308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0F7DFC-E9F3-59A8-2A36-9C489C8AE799}"/>
              </a:ext>
            </a:extLst>
          </p:cNvPr>
          <p:cNvSpPr>
            <a:spLocks noGrp="1"/>
          </p:cNvSpPr>
          <p:nvPr>
            <p:ph type="title"/>
          </p:nvPr>
        </p:nvSpPr>
        <p:spPr>
          <a:xfrm>
            <a:off x="5894962" y="479493"/>
            <a:ext cx="5458838" cy="1325563"/>
          </a:xfrm>
        </p:spPr>
        <p:txBody>
          <a:bodyPr>
            <a:normAutofit/>
          </a:bodyPr>
          <a:lstStyle/>
          <a:p>
            <a:r>
              <a:rPr lang="en-GB" b="1"/>
              <a:t>Year 1 Phonics Screening Test </a:t>
            </a:r>
          </a:p>
        </p:txBody>
      </p:sp>
      <p:sp>
        <p:nvSpPr>
          <p:cNvPr id="3083" name="Freeform: Shape 308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Phonics Screening Check - PhonicsBloom.com">
            <a:extLst>
              <a:ext uri="{FF2B5EF4-FFF2-40B4-BE49-F238E27FC236}">
                <a16:creationId xmlns:a16="http://schemas.microsoft.com/office/drawing/2014/main" id="{7F02402C-39E1-DDE3-1714-42C1459783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0002" y="511293"/>
            <a:ext cx="4003740"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67B802E-D43A-EEF1-9A19-EDF3E7050CEB}"/>
              </a:ext>
            </a:extLst>
          </p:cNvPr>
          <p:cNvSpPr>
            <a:spLocks noGrp="1"/>
          </p:cNvSpPr>
          <p:nvPr>
            <p:ph idx="1"/>
          </p:nvPr>
        </p:nvSpPr>
        <p:spPr>
          <a:xfrm>
            <a:off x="5894962" y="1984443"/>
            <a:ext cx="5458838" cy="4192520"/>
          </a:xfrm>
        </p:spPr>
        <p:txBody>
          <a:bodyPr vert="horz" lIns="91440" tIns="45720" rIns="91440" bIns="45720" rtlCol="0" anchor="t">
            <a:normAutofit/>
          </a:bodyPr>
          <a:lstStyle/>
          <a:p>
            <a:pPr marL="0" indent="0">
              <a:buNone/>
            </a:pPr>
            <a:endParaRPr lang="en-GB">
              <a:ea typeface="Calibri"/>
              <a:cs typeface="Calibri"/>
            </a:endParaRPr>
          </a:p>
          <a:p>
            <a:r>
              <a:rPr lang="en-GB"/>
              <a:t>40 words </a:t>
            </a:r>
          </a:p>
          <a:p>
            <a:pPr marL="0" indent="0">
              <a:buNone/>
            </a:pPr>
            <a:endParaRPr lang="en-GB">
              <a:ea typeface="Calibri"/>
              <a:cs typeface="Calibri"/>
            </a:endParaRPr>
          </a:p>
          <a:p>
            <a:r>
              <a:rPr lang="en-GB"/>
              <a:t>Combination of real and nonsense words AKA ‘alien words’ </a:t>
            </a:r>
          </a:p>
          <a:p>
            <a:pPr marL="0" indent="0">
              <a:buNone/>
            </a:pPr>
            <a:endParaRPr lang="en-GB">
              <a:ea typeface="Calibri"/>
              <a:cs typeface="Calibri"/>
            </a:endParaRPr>
          </a:p>
          <a:p>
            <a:r>
              <a:rPr lang="en-GB"/>
              <a:t>Children who do not pass the test in Year 1 , repeat in Year 2 </a:t>
            </a:r>
          </a:p>
        </p:txBody>
      </p:sp>
    </p:spTree>
    <p:extLst>
      <p:ext uri="{BB962C8B-B14F-4D97-AF65-F5344CB8AC3E}">
        <p14:creationId xmlns:p14="http://schemas.microsoft.com/office/powerpoint/2010/main" val="365794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0" name="Rectangle 4102">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57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04">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Year 1 Phonics Screening - St Joseph's Catholic Primary School">
            <a:extLst>
              <a:ext uri="{FF2B5EF4-FFF2-40B4-BE49-F238E27FC236}">
                <a16:creationId xmlns:a16="http://schemas.microsoft.com/office/drawing/2014/main" id="{B97588BA-E322-12EA-EC40-0A86215170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549" y="787697"/>
            <a:ext cx="3122143" cy="2187192"/>
          </a:xfrm>
          <a:prstGeom prst="rect">
            <a:avLst/>
          </a:prstGeom>
          <a:noFill/>
          <a:extLst>
            <a:ext uri="{909E8E84-426E-40DD-AFC4-6F175D3DCCD1}">
              <a14:hiddenFill xmlns:a14="http://schemas.microsoft.com/office/drawing/2010/main">
                <a:solidFill>
                  <a:srgbClr val="FFFFFF"/>
                </a:solidFill>
              </a14:hiddenFill>
            </a:ext>
          </a:extLst>
        </p:spPr>
      </p:pic>
      <p:sp>
        <p:nvSpPr>
          <p:cNvPr id="4113" name="Rectangle 4106">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Year 1 Phonics Screening - St Joseph's Catholic Primary School">
            <a:extLst>
              <a:ext uri="{FF2B5EF4-FFF2-40B4-BE49-F238E27FC236}">
                <a16:creationId xmlns:a16="http://schemas.microsoft.com/office/drawing/2014/main" id="{D3D8E0F0-3C92-2A96-50B6-034D8CD92B5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2549" y="3853014"/>
            <a:ext cx="3104943" cy="2261991"/>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169A5AE-0E2D-2896-90DC-05331F58F8A5}"/>
              </a:ext>
            </a:extLst>
          </p:cNvPr>
          <p:cNvPicPr>
            <a:picLocks noChangeAspect="1"/>
          </p:cNvPicPr>
          <p:nvPr/>
        </p:nvPicPr>
        <p:blipFill>
          <a:blip r:embed="rId5"/>
          <a:stretch>
            <a:fillRect/>
          </a:stretch>
        </p:blipFill>
        <p:spPr>
          <a:xfrm>
            <a:off x="4381676" y="1137158"/>
            <a:ext cx="3252903" cy="4597744"/>
          </a:xfrm>
          <a:prstGeom prst="rect">
            <a:avLst/>
          </a:prstGeom>
        </p:spPr>
      </p:pic>
      <p:sp>
        <p:nvSpPr>
          <p:cNvPr id="4111" name="Rectangle 4110">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D9EB8DE-498C-402A-435C-AF1435D60820}"/>
              </a:ext>
            </a:extLst>
          </p:cNvPr>
          <p:cNvPicPr>
            <a:picLocks noChangeAspect="1"/>
          </p:cNvPicPr>
          <p:nvPr/>
        </p:nvPicPr>
        <p:blipFill>
          <a:blip r:embed="rId6"/>
          <a:stretch>
            <a:fillRect/>
          </a:stretch>
        </p:blipFill>
        <p:spPr>
          <a:xfrm>
            <a:off x="8313518" y="1153291"/>
            <a:ext cx="3252903" cy="4565478"/>
          </a:xfrm>
          <a:prstGeom prst="rect">
            <a:avLst/>
          </a:prstGeom>
        </p:spPr>
      </p:pic>
    </p:spTree>
    <p:extLst>
      <p:ext uri="{BB962C8B-B14F-4D97-AF65-F5344CB8AC3E}">
        <p14:creationId xmlns:p14="http://schemas.microsoft.com/office/powerpoint/2010/main" val="380514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CCB7730-2E59-FE32-D9B6-87C5BE4E135D}"/>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Reading Books </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94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AFCFF3-355F-E260-204C-51453BEEAA62}"/>
              </a:ext>
            </a:extLst>
          </p:cNvPr>
          <p:cNvSpPr>
            <a:spLocks noGrp="1"/>
          </p:cNvSpPr>
          <p:nvPr>
            <p:ph type="title"/>
          </p:nvPr>
        </p:nvSpPr>
        <p:spPr>
          <a:xfrm>
            <a:off x="225726" y="257908"/>
            <a:ext cx="3798550" cy="6281004"/>
          </a:xfrm>
        </p:spPr>
        <p:txBody>
          <a:bodyPr>
            <a:normAutofit/>
          </a:bodyPr>
          <a:lstStyle/>
          <a:p>
            <a:r>
              <a:rPr lang="en-GB" b="1" u="sng" dirty="0">
                <a:solidFill>
                  <a:srgbClr val="FFFFFF"/>
                </a:solidFill>
              </a:rPr>
              <a:t>Reading</a:t>
            </a:r>
            <a:br>
              <a:rPr lang="en-GB" b="1" u="sng" dirty="0">
                <a:solidFill>
                  <a:srgbClr val="FFFFFF"/>
                </a:solidFill>
              </a:rPr>
            </a:br>
            <a:r>
              <a:rPr lang="en-GB" b="1" u="sng" dirty="0">
                <a:solidFill>
                  <a:srgbClr val="FFFFFF"/>
                </a:solidFill>
              </a:rPr>
              <a:t>Wordless Picture Books</a:t>
            </a:r>
            <a:endParaRPr lang="en-GB" dirty="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12953A4-5529-0FD4-AA88-045A5C853130}"/>
              </a:ext>
            </a:extLst>
          </p:cNvPr>
          <p:cNvSpPr>
            <a:spLocks noGrp="1"/>
          </p:cNvSpPr>
          <p:nvPr>
            <p:ph idx="1"/>
          </p:nvPr>
        </p:nvSpPr>
        <p:spPr>
          <a:xfrm>
            <a:off x="4240232" y="636188"/>
            <a:ext cx="7878804" cy="5585619"/>
          </a:xfrm>
        </p:spPr>
        <p:txBody>
          <a:bodyPr anchor="ctr">
            <a:normAutofit/>
          </a:bodyPr>
          <a:lstStyle/>
          <a:p>
            <a:pPr marL="0" indent="0">
              <a:buNone/>
            </a:pPr>
            <a:endParaRPr lang="en-GB" sz="2200" dirty="0"/>
          </a:p>
          <a:p>
            <a:pPr marL="0" indent="0">
              <a:buNone/>
            </a:pPr>
            <a:br>
              <a:rPr lang="en-GB" sz="2200" dirty="0"/>
            </a:br>
            <a:br>
              <a:rPr lang="en-GB" sz="2200" dirty="0"/>
            </a:br>
            <a:endParaRPr lang="en-GB" sz="2200" dirty="0"/>
          </a:p>
        </p:txBody>
      </p:sp>
      <p:sp>
        <p:nvSpPr>
          <p:cNvPr id="3" name="TextBox 2">
            <a:extLst>
              <a:ext uri="{FF2B5EF4-FFF2-40B4-BE49-F238E27FC236}">
                <a16:creationId xmlns:a16="http://schemas.microsoft.com/office/drawing/2014/main" id="{7AC61CE6-BDC9-31B0-8CCB-F190B542A572}"/>
              </a:ext>
            </a:extLst>
          </p:cNvPr>
          <p:cNvSpPr txBox="1"/>
          <p:nvPr/>
        </p:nvSpPr>
        <p:spPr>
          <a:xfrm>
            <a:off x="4509476" y="257908"/>
            <a:ext cx="7268309" cy="5909310"/>
          </a:xfrm>
          <a:prstGeom prst="rect">
            <a:avLst/>
          </a:prstGeom>
          <a:noFill/>
        </p:spPr>
        <p:txBody>
          <a:bodyPr wrap="square" rtlCol="0">
            <a:spAutoFit/>
          </a:bodyPr>
          <a:lstStyle/>
          <a:p>
            <a:pPr marL="285750" indent="-285750">
              <a:buFont typeface="Arial" panose="020B0604020202020204" pitchFamily="34" charset="0"/>
              <a:buChar char="•"/>
            </a:pPr>
            <a:r>
              <a:rPr lang="en-GB" dirty="0"/>
              <a:t>There is no right or wrong way to read a wordless picture book!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great resource to develop language and play with new vocabulary.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Conversations around what is happening in the pictures will develop their comprehension (understanding) of what is happening. You may even notice there are things in the pictures that are unfamiliar, which could be a great conversation starter. They may look at the pictures and refer back to their own life and experiences, creating valuable learning links.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Sharing wordless books will build important literacy skills. Including listening skills, vocabulary, comprehension, and awareness of how stories are ‘built’.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For a book with few words you’ll be surprised at all the talking you will do and the fun you will have!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Top Tips for reading wordless picture books will have been sent home with your child’s first reading book. </a:t>
            </a:r>
          </a:p>
          <a:p>
            <a:endParaRPr lang="en-GB" dirty="0"/>
          </a:p>
        </p:txBody>
      </p:sp>
    </p:spTree>
    <p:extLst>
      <p:ext uri="{BB962C8B-B14F-4D97-AF65-F5344CB8AC3E}">
        <p14:creationId xmlns:p14="http://schemas.microsoft.com/office/powerpoint/2010/main" val="150782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AFCFF3-355F-E260-204C-51453BEEAA62}"/>
              </a:ext>
            </a:extLst>
          </p:cNvPr>
          <p:cNvSpPr>
            <a:spLocks noGrp="1"/>
          </p:cNvSpPr>
          <p:nvPr>
            <p:ph type="title"/>
          </p:nvPr>
        </p:nvSpPr>
        <p:spPr>
          <a:xfrm>
            <a:off x="184359" y="19149"/>
            <a:ext cx="3798550" cy="1219200"/>
          </a:xfrm>
        </p:spPr>
        <p:txBody>
          <a:bodyPr>
            <a:normAutofit/>
          </a:bodyPr>
          <a:lstStyle/>
          <a:p>
            <a:pPr algn="ctr"/>
            <a:r>
              <a:rPr lang="en-GB" sz="3200" b="1" u="sng" dirty="0">
                <a:solidFill>
                  <a:srgbClr val="FFFFFF"/>
                </a:solidFill>
              </a:rPr>
              <a:t>Reading is all around </a:t>
            </a:r>
            <a:endParaRPr lang="en-GB" sz="3200" dirty="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12953A4-5529-0FD4-AA88-045A5C853130}"/>
              </a:ext>
            </a:extLst>
          </p:cNvPr>
          <p:cNvSpPr>
            <a:spLocks noGrp="1"/>
          </p:cNvSpPr>
          <p:nvPr>
            <p:ph idx="1"/>
          </p:nvPr>
        </p:nvSpPr>
        <p:spPr>
          <a:xfrm>
            <a:off x="4240232" y="636188"/>
            <a:ext cx="7878804" cy="5585619"/>
          </a:xfrm>
        </p:spPr>
        <p:txBody>
          <a:bodyPr anchor="ctr">
            <a:normAutofit/>
          </a:bodyPr>
          <a:lstStyle/>
          <a:p>
            <a:pPr marL="0" indent="0">
              <a:buNone/>
            </a:pPr>
            <a:endParaRPr lang="en-GB" sz="2200" dirty="0"/>
          </a:p>
          <a:p>
            <a:pPr marL="0" indent="0">
              <a:buNone/>
            </a:pPr>
            <a:br>
              <a:rPr lang="en-GB" sz="2200" dirty="0"/>
            </a:br>
            <a:br>
              <a:rPr lang="en-GB" sz="2200" dirty="0"/>
            </a:br>
            <a:endParaRPr lang="en-GB" sz="2200" dirty="0"/>
          </a:p>
        </p:txBody>
      </p:sp>
      <p:sp>
        <p:nvSpPr>
          <p:cNvPr id="3" name="TextBox 2">
            <a:extLst>
              <a:ext uri="{FF2B5EF4-FFF2-40B4-BE49-F238E27FC236}">
                <a16:creationId xmlns:a16="http://schemas.microsoft.com/office/drawing/2014/main" id="{7AC61CE6-BDC9-31B0-8CCB-F190B542A572}"/>
              </a:ext>
            </a:extLst>
          </p:cNvPr>
          <p:cNvSpPr txBox="1"/>
          <p:nvPr/>
        </p:nvSpPr>
        <p:spPr>
          <a:xfrm>
            <a:off x="4509476" y="257908"/>
            <a:ext cx="7268309"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dirty="0"/>
          </a:p>
        </p:txBody>
      </p:sp>
      <p:sp>
        <p:nvSpPr>
          <p:cNvPr id="6" name="TextBox 5">
            <a:extLst>
              <a:ext uri="{FF2B5EF4-FFF2-40B4-BE49-F238E27FC236}">
                <a16:creationId xmlns:a16="http://schemas.microsoft.com/office/drawing/2014/main" id="{DDC05709-C627-896C-7D3A-8FC300DA3C44}"/>
              </a:ext>
            </a:extLst>
          </p:cNvPr>
          <p:cNvSpPr txBox="1"/>
          <p:nvPr/>
        </p:nvSpPr>
        <p:spPr>
          <a:xfrm>
            <a:off x="184359" y="1091199"/>
            <a:ext cx="6096000" cy="545085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dirty="0">
                <a:solidFill>
                  <a:schemeClr val="bg1">
                    <a:lumMod val="95000"/>
                  </a:schemeClr>
                </a:solidFill>
              </a:rPr>
              <a:t>Symbols</a:t>
            </a:r>
          </a:p>
          <a:p>
            <a:pPr marL="285750" indent="-285750">
              <a:lnSpc>
                <a:spcPct val="150000"/>
              </a:lnSpc>
              <a:buFont typeface="Arial" panose="020B0604020202020204" pitchFamily="34" charset="0"/>
              <a:buChar char="•"/>
            </a:pPr>
            <a:r>
              <a:rPr lang="en-GB" dirty="0">
                <a:solidFill>
                  <a:schemeClr val="bg1">
                    <a:lumMod val="95000"/>
                  </a:schemeClr>
                </a:solidFill>
              </a:rPr>
              <a:t>Calendars and timetables </a:t>
            </a:r>
          </a:p>
          <a:p>
            <a:pPr marL="285750" indent="-285750">
              <a:lnSpc>
                <a:spcPct val="150000"/>
              </a:lnSpc>
              <a:buFont typeface="Arial" panose="020B0604020202020204" pitchFamily="34" charset="0"/>
              <a:buChar char="•"/>
            </a:pPr>
            <a:r>
              <a:rPr lang="en-GB" dirty="0">
                <a:solidFill>
                  <a:schemeClr val="bg1">
                    <a:lumMod val="95000"/>
                  </a:schemeClr>
                </a:solidFill>
              </a:rPr>
              <a:t>Recipes </a:t>
            </a:r>
          </a:p>
          <a:p>
            <a:pPr marL="285750" indent="-285750">
              <a:lnSpc>
                <a:spcPct val="150000"/>
              </a:lnSpc>
              <a:buFont typeface="Arial" panose="020B0604020202020204" pitchFamily="34" charset="0"/>
              <a:buChar char="•"/>
            </a:pPr>
            <a:r>
              <a:rPr lang="en-GB" dirty="0">
                <a:solidFill>
                  <a:schemeClr val="bg1">
                    <a:lumMod val="95000"/>
                  </a:schemeClr>
                </a:solidFill>
              </a:rPr>
              <a:t>Instructions  and Manuals </a:t>
            </a:r>
          </a:p>
          <a:p>
            <a:pPr marL="285750" indent="-285750">
              <a:lnSpc>
                <a:spcPct val="150000"/>
              </a:lnSpc>
              <a:buFont typeface="Arial" panose="020B0604020202020204" pitchFamily="34" charset="0"/>
              <a:buChar char="•"/>
            </a:pPr>
            <a:r>
              <a:rPr lang="en-GB" dirty="0">
                <a:solidFill>
                  <a:schemeClr val="bg1">
                    <a:lumMod val="95000"/>
                  </a:schemeClr>
                </a:solidFill>
              </a:rPr>
              <a:t>Leaflets and posters </a:t>
            </a:r>
          </a:p>
          <a:p>
            <a:pPr marL="285750" indent="-285750">
              <a:lnSpc>
                <a:spcPct val="150000"/>
              </a:lnSpc>
              <a:buFont typeface="Arial" panose="020B0604020202020204" pitchFamily="34" charset="0"/>
              <a:buChar char="•"/>
            </a:pPr>
            <a:r>
              <a:rPr lang="en-GB" dirty="0">
                <a:solidFill>
                  <a:schemeClr val="bg1">
                    <a:lumMod val="95000"/>
                  </a:schemeClr>
                </a:solidFill>
              </a:rPr>
              <a:t>Road signs and Car number plates </a:t>
            </a:r>
          </a:p>
          <a:p>
            <a:pPr marL="285750" indent="-285750">
              <a:lnSpc>
                <a:spcPct val="150000"/>
              </a:lnSpc>
              <a:buFont typeface="Arial" panose="020B0604020202020204" pitchFamily="34" charset="0"/>
              <a:buChar char="•"/>
            </a:pPr>
            <a:r>
              <a:rPr lang="en-GB" dirty="0">
                <a:solidFill>
                  <a:schemeClr val="bg1">
                    <a:lumMod val="95000"/>
                  </a:schemeClr>
                </a:solidFill>
              </a:rPr>
              <a:t>Shop labels and shopping lists </a:t>
            </a:r>
          </a:p>
          <a:p>
            <a:pPr marL="285750" indent="-285750">
              <a:lnSpc>
                <a:spcPct val="150000"/>
              </a:lnSpc>
              <a:buFont typeface="Arial" panose="020B0604020202020204" pitchFamily="34" charset="0"/>
              <a:buChar char="•"/>
            </a:pPr>
            <a:r>
              <a:rPr lang="en-GB" dirty="0">
                <a:solidFill>
                  <a:schemeClr val="bg1">
                    <a:lumMod val="95000"/>
                  </a:schemeClr>
                </a:solidFill>
              </a:rPr>
              <a:t>Comics and magazines </a:t>
            </a:r>
          </a:p>
          <a:p>
            <a:pPr marL="285750" indent="-285750">
              <a:lnSpc>
                <a:spcPct val="150000"/>
              </a:lnSpc>
              <a:buFont typeface="Arial" panose="020B0604020202020204" pitchFamily="34" charset="0"/>
              <a:buChar char="•"/>
            </a:pPr>
            <a:r>
              <a:rPr lang="en-GB" dirty="0">
                <a:solidFill>
                  <a:schemeClr val="bg1">
                    <a:lumMod val="95000"/>
                  </a:schemeClr>
                </a:solidFill>
              </a:rPr>
              <a:t>Catalogues </a:t>
            </a:r>
          </a:p>
          <a:p>
            <a:pPr marL="285750" indent="-285750">
              <a:lnSpc>
                <a:spcPct val="150000"/>
              </a:lnSpc>
              <a:buFont typeface="Arial" panose="020B0604020202020204" pitchFamily="34" charset="0"/>
              <a:buChar char="•"/>
            </a:pPr>
            <a:r>
              <a:rPr lang="en-GB" dirty="0">
                <a:solidFill>
                  <a:schemeClr val="bg1">
                    <a:lumMod val="95000"/>
                  </a:schemeClr>
                </a:solidFill>
              </a:rPr>
              <a:t>Post it notes </a:t>
            </a:r>
          </a:p>
          <a:p>
            <a:pPr marL="285750" indent="-285750">
              <a:lnSpc>
                <a:spcPct val="150000"/>
              </a:lnSpc>
              <a:buFont typeface="Arial" panose="020B0604020202020204" pitchFamily="34" charset="0"/>
              <a:buChar char="•"/>
            </a:pPr>
            <a:r>
              <a:rPr lang="en-GB" dirty="0">
                <a:solidFill>
                  <a:schemeClr val="bg1">
                    <a:lumMod val="95000"/>
                  </a:schemeClr>
                </a:solidFill>
              </a:rPr>
              <a:t>Letters and postcards </a:t>
            </a:r>
          </a:p>
          <a:p>
            <a:pPr marL="285750" indent="-285750">
              <a:lnSpc>
                <a:spcPct val="150000"/>
              </a:lnSpc>
              <a:buFont typeface="Arial" panose="020B0604020202020204" pitchFamily="34" charset="0"/>
              <a:buChar char="•"/>
            </a:pPr>
            <a:r>
              <a:rPr lang="en-GB" dirty="0">
                <a:solidFill>
                  <a:schemeClr val="bg1">
                    <a:lumMod val="95000"/>
                  </a:schemeClr>
                </a:solidFill>
              </a:rPr>
              <a:t>Menu</a:t>
            </a:r>
          </a:p>
          <a:p>
            <a:pPr marL="285750" indent="-285750">
              <a:lnSpc>
                <a:spcPct val="150000"/>
              </a:lnSpc>
              <a:buFont typeface="Arial" panose="020B0604020202020204" pitchFamily="34" charset="0"/>
              <a:buChar char="•"/>
            </a:pPr>
            <a:r>
              <a:rPr lang="en-GB" dirty="0">
                <a:solidFill>
                  <a:schemeClr val="bg1">
                    <a:lumMod val="95000"/>
                  </a:schemeClr>
                </a:solidFill>
              </a:rPr>
              <a:t>Birthday cards and tags </a:t>
            </a:r>
          </a:p>
        </p:txBody>
      </p:sp>
      <p:pic>
        <p:nvPicPr>
          <p:cNvPr id="7" name="Picture 6">
            <a:extLst>
              <a:ext uri="{FF2B5EF4-FFF2-40B4-BE49-F238E27FC236}">
                <a16:creationId xmlns:a16="http://schemas.microsoft.com/office/drawing/2014/main" id="{4539015D-07AF-A7B6-832E-4BB9EADFB3FF}"/>
              </a:ext>
            </a:extLst>
          </p:cNvPr>
          <p:cNvPicPr>
            <a:picLocks noChangeAspect="1"/>
          </p:cNvPicPr>
          <p:nvPr/>
        </p:nvPicPr>
        <p:blipFill>
          <a:blip r:embed="rId3"/>
          <a:stretch>
            <a:fillRect/>
          </a:stretch>
        </p:blipFill>
        <p:spPr>
          <a:xfrm>
            <a:off x="8958327" y="2429375"/>
            <a:ext cx="2836416" cy="2036722"/>
          </a:xfrm>
          <a:prstGeom prst="rect">
            <a:avLst/>
          </a:prstGeom>
        </p:spPr>
      </p:pic>
      <p:pic>
        <p:nvPicPr>
          <p:cNvPr id="8" name="Picture 6" descr="1627 sticky note clip art post it | Public domain vectors">
            <a:extLst>
              <a:ext uri="{FF2B5EF4-FFF2-40B4-BE49-F238E27FC236}">
                <a16:creationId xmlns:a16="http://schemas.microsoft.com/office/drawing/2014/main" id="{2FD937B2-D458-1D66-4280-BE494C209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39258">
            <a:off x="6595499" y="3091289"/>
            <a:ext cx="2379232" cy="2173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ed Riding Hood' Birthday Card By Sarah Ray | notonthehighstreet.com">
            <a:extLst>
              <a:ext uri="{FF2B5EF4-FFF2-40B4-BE49-F238E27FC236}">
                <a16:creationId xmlns:a16="http://schemas.microsoft.com/office/drawing/2014/main" id="{D6571EFB-8F94-922B-8F11-78377D0F56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750" b="9723"/>
          <a:stretch/>
        </p:blipFill>
        <p:spPr bwMode="auto">
          <a:xfrm>
            <a:off x="8958325" y="4603267"/>
            <a:ext cx="2888803" cy="20662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hristmas Wishlist with Smyths Toys Catalogue! - Real Mum Reviews">
            <a:extLst>
              <a:ext uri="{FF2B5EF4-FFF2-40B4-BE49-F238E27FC236}">
                <a16:creationId xmlns:a16="http://schemas.microsoft.com/office/drawing/2014/main" id="{8F97835E-AA73-D553-2184-5EFB10738A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3737" y="447469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935DC04-2B3A-E346-92E7-30F97B520602}"/>
              </a:ext>
            </a:extLst>
          </p:cNvPr>
          <p:cNvPicPr>
            <a:picLocks noChangeAspect="1"/>
          </p:cNvPicPr>
          <p:nvPr/>
        </p:nvPicPr>
        <p:blipFill>
          <a:blip r:embed="rId7"/>
          <a:stretch>
            <a:fillRect/>
          </a:stretch>
        </p:blipFill>
        <p:spPr>
          <a:xfrm>
            <a:off x="6788816" y="5077334"/>
            <a:ext cx="2081213" cy="1590675"/>
          </a:xfrm>
          <a:prstGeom prst="rect">
            <a:avLst/>
          </a:prstGeom>
        </p:spPr>
      </p:pic>
      <p:pic>
        <p:nvPicPr>
          <p:cNvPr id="15" name="Picture 14">
            <a:extLst>
              <a:ext uri="{FF2B5EF4-FFF2-40B4-BE49-F238E27FC236}">
                <a16:creationId xmlns:a16="http://schemas.microsoft.com/office/drawing/2014/main" id="{BEB1903B-B744-333A-114F-54E4105247D8}"/>
              </a:ext>
            </a:extLst>
          </p:cNvPr>
          <p:cNvPicPr>
            <a:picLocks noChangeAspect="1"/>
          </p:cNvPicPr>
          <p:nvPr/>
        </p:nvPicPr>
        <p:blipFill>
          <a:blip r:embed="rId8"/>
          <a:stretch>
            <a:fillRect/>
          </a:stretch>
        </p:blipFill>
        <p:spPr>
          <a:xfrm>
            <a:off x="4438159" y="2505881"/>
            <a:ext cx="2124638" cy="1722679"/>
          </a:xfrm>
          <a:prstGeom prst="rect">
            <a:avLst/>
          </a:prstGeom>
        </p:spPr>
      </p:pic>
      <p:pic>
        <p:nvPicPr>
          <p:cNvPr id="16" name="Picture 4" descr="Welcome to The Keel Row-Pub and Dining-2022">
            <a:extLst>
              <a:ext uri="{FF2B5EF4-FFF2-40B4-BE49-F238E27FC236}">
                <a16:creationId xmlns:a16="http://schemas.microsoft.com/office/drawing/2014/main" id="{ED1F8AB4-204A-57E3-1F4F-FD82A5F55A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8172" y="193009"/>
            <a:ext cx="2131857" cy="30390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The Importance of Shelf Edge Labels for Customers | RGS Labels | Quality  Label Printing UK | ‭01480 415992‬">
            <a:extLst>
              <a:ext uri="{FF2B5EF4-FFF2-40B4-BE49-F238E27FC236}">
                <a16:creationId xmlns:a16="http://schemas.microsoft.com/office/drawing/2014/main" id="{9D425169-AAAD-3121-7E55-F7450C90096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7894" r="46248" b="22449"/>
          <a:stretch/>
        </p:blipFill>
        <p:spPr bwMode="auto">
          <a:xfrm>
            <a:off x="4427051" y="177575"/>
            <a:ext cx="2176499" cy="21175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LEGO 30566 Fire Helicopter Instructions, City">
            <a:extLst>
              <a:ext uri="{FF2B5EF4-FFF2-40B4-BE49-F238E27FC236}">
                <a16:creationId xmlns:a16="http://schemas.microsoft.com/office/drawing/2014/main" id="{94D8CDA3-655B-4C78-2A0E-B557F7F22F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25366" y="218012"/>
            <a:ext cx="2769376" cy="203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814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65F4BE8-A500-D613-67BE-E41CDAD48CE4}"/>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Comprehension </a:t>
            </a:r>
          </a:p>
        </p:txBody>
      </p:sp>
      <p:pic>
        <p:nvPicPr>
          <p:cNvPr id="9" name="Picture 8">
            <a:extLst>
              <a:ext uri="{FF2B5EF4-FFF2-40B4-BE49-F238E27FC236}">
                <a16:creationId xmlns:a16="http://schemas.microsoft.com/office/drawing/2014/main" id="{7146222F-317C-05D0-079A-7365CCE350A8}"/>
              </a:ext>
            </a:extLst>
          </p:cNvPr>
          <p:cNvPicPr>
            <a:picLocks noChangeAspect="1"/>
          </p:cNvPicPr>
          <p:nvPr/>
        </p:nvPicPr>
        <p:blipFill rotWithShape="1">
          <a:blip r:embed="rId3"/>
          <a:srcRect l="122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12953A4-5529-0FD4-AA88-045A5C853130}"/>
              </a:ext>
            </a:extLst>
          </p:cNvPr>
          <p:cNvSpPr>
            <a:spLocks noGrp="1"/>
          </p:cNvSpPr>
          <p:nvPr>
            <p:ph idx="4294967295"/>
          </p:nvPr>
        </p:nvSpPr>
        <p:spPr>
          <a:xfrm>
            <a:off x="5297762" y="2706624"/>
            <a:ext cx="6251110" cy="3483864"/>
          </a:xfrm>
        </p:spPr>
        <p:txBody>
          <a:bodyPr vert="horz" lIns="91440" tIns="45720" rIns="91440" bIns="45720" rtlCol="0">
            <a:normAutofit/>
          </a:bodyPr>
          <a:lstStyle/>
          <a:p>
            <a:pPr marL="0"/>
            <a:endParaRPr lang="en-US" sz="2000"/>
          </a:p>
          <a:p>
            <a:r>
              <a:rPr lang="en-US" sz="2000"/>
              <a:t>Comprehension is just as important as decoding!</a:t>
            </a:r>
          </a:p>
          <a:p>
            <a:r>
              <a:rPr lang="en-US" sz="2000"/>
              <a:t>Read each book more than once and continue to talk to your child about their book</a:t>
            </a:r>
          </a:p>
          <a:p>
            <a:r>
              <a:rPr lang="en-US" sz="2000"/>
              <a:t>Reading VIPERS: Vocabulary, Infer, Predict, Explain, Retrieve, Sequence</a:t>
            </a:r>
          </a:p>
          <a:p>
            <a:r>
              <a:rPr lang="en-US" sz="2000"/>
              <a:t>Asking questions based around these elements will develop your child’s comprehension skills.</a:t>
            </a:r>
            <a:br>
              <a:rPr lang="en-US" sz="2000"/>
            </a:br>
            <a:br>
              <a:rPr lang="en-US" sz="2000"/>
            </a:br>
            <a:endParaRPr lang="en-US" sz="2000"/>
          </a:p>
        </p:txBody>
      </p:sp>
    </p:spTree>
    <p:extLst>
      <p:ext uri="{BB962C8B-B14F-4D97-AF65-F5344CB8AC3E}">
        <p14:creationId xmlns:p14="http://schemas.microsoft.com/office/powerpoint/2010/main" val="581172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AFCFF3-355F-E260-204C-51453BEEAA62}"/>
              </a:ext>
            </a:extLst>
          </p:cNvPr>
          <p:cNvSpPr>
            <a:spLocks noGrp="1"/>
          </p:cNvSpPr>
          <p:nvPr>
            <p:ph type="title"/>
          </p:nvPr>
        </p:nvSpPr>
        <p:spPr>
          <a:xfrm>
            <a:off x="1171074" y="1396686"/>
            <a:ext cx="3240506" cy="4064628"/>
          </a:xfrm>
        </p:spPr>
        <p:txBody>
          <a:bodyPr>
            <a:normAutofit/>
          </a:bodyPr>
          <a:lstStyle/>
          <a:p>
            <a:pPr algn="ctr"/>
            <a:r>
              <a:rPr lang="en-GB" b="1" u="sng" dirty="0">
                <a:solidFill>
                  <a:srgbClr val="FFFFFF"/>
                </a:solidFill>
              </a:rPr>
              <a:t>100 Reads </a:t>
            </a:r>
            <a:r>
              <a:rPr lang="en-GB" dirty="0">
                <a:solidFill>
                  <a:srgbClr val="FFFFFF"/>
                </a:solidFill>
              </a:rPr>
              <a:t> </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512953A4-5529-0FD4-AA88-045A5C853130}"/>
              </a:ext>
            </a:extLst>
          </p:cNvPr>
          <p:cNvSpPr>
            <a:spLocks noGrp="1"/>
          </p:cNvSpPr>
          <p:nvPr>
            <p:ph idx="1"/>
          </p:nvPr>
        </p:nvSpPr>
        <p:spPr>
          <a:xfrm>
            <a:off x="5628258" y="1526033"/>
            <a:ext cx="5536397" cy="3935281"/>
          </a:xfrm>
        </p:spPr>
        <p:txBody>
          <a:bodyPr>
            <a:normAutofit/>
          </a:bodyPr>
          <a:lstStyle/>
          <a:p>
            <a:r>
              <a:rPr lang="en-GB" sz="1800" dirty="0"/>
              <a:t>Incentive used across the whole school</a:t>
            </a:r>
          </a:p>
          <a:p>
            <a:r>
              <a:rPr lang="en-GB" sz="1800" dirty="0"/>
              <a:t>Keep a tally of each time your child reads with an adult </a:t>
            </a:r>
            <a:r>
              <a:rPr lang="en-GB" sz="1800" b="1" u="sng" dirty="0"/>
              <a:t>at home.</a:t>
            </a:r>
          </a:p>
          <a:p>
            <a:r>
              <a:rPr lang="en-GB" sz="1800" dirty="0"/>
              <a:t>Once you reach each milestone, date the appropriate column in the front of your child’s reading record</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0B9ADED4-D885-E7E8-BB69-D9765CBA18B6}"/>
              </a:ext>
            </a:extLst>
          </p:cNvPr>
          <p:cNvPicPr>
            <a:picLocks noChangeAspect="1"/>
          </p:cNvPicPr>
          <p:nvPr/>
        </p:nvPicPr>
        <p:blipFill>
          <a:blip r:embed="rId3"/>
          <a:stretch>
            <a:fillRect/>
          </a:stretch>
        </p:blipFill>
        <p:spPr>
          <a:xfrm>
            <a:off x="8811697" y="3052214"/>
            <a:ext cx="2726843" cy="3627955"/>
          </a:xfrm>
          <a:prstGeom prst="rect">
            <a:avLst/>
          </a:prstGeom>
        </p:spPr>
      </p:pic>
    </p:spTree>
    <p:extLst>
      <p:ext uri="{BB962C8B-B14F-4D97-AF65-F5344CB8AC3E}">
        <p14:creationId xmlns:p14="http://schemas.microsoft.com/office/powerpoint/2010/main" val="1227195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AFCFF3-355F-E260-204C-51453BEEAA62}"/>
              </a:ext>
            </a:extLst>
          </p:cNvPr>
          <p:cNvSpPr>
            <a:spLocks noGrp="1"/>
          </p:cNvSpPr>
          <p:nvPr>
            <p:ph type="title"/>
          </p:nvPr>
        </p:nvSpPr>
        <p:spPr>
          <a:xfrm>
            <a:off x="956826" y="1112969"/>
            <a:ext cx="3937298" cy="4166010"/>
          </a:xfrm>
        </p:spPr>
        <p:txBody>
          <a:bodyPr>
            <a:normAutofit/>
          </a:bodyPr>
          <a:lstStyle/>
          <a:p>
            <a:pPr algn="ctr"/>
            <a:r>
              <a:rPr lang="en-GB" b="1" u="sng" dirty="0">
                <a:solidFill>
                  <a:srgbClr val="FFFFFF"/>
                </a:solidFill>
              </a:rPr>
              <a:t>Expectations</a:t>
            </a:r>
            <a:r>
              <a:rPr lang="en-GB" dirty="0">
                <a:solidFill>
                  <a:srgbClr val="FFFFFF"/>
                </a:solidFill>
              </a:rPr>
              <a:t> </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512953A4-5529-0FD4-AA88-045A5C853130}"/>
              </a:ext>
            </a:extLst>
          </p:cNvPr>
          <p:cNvSpPr>
            <a:spLocks noGrp="1"/>
          </p:cNvSpPr>
          <p:nvPr>
            <p:ph idx="1"/>
          </p:nvPr>
        </p:nvSpPr>
        <p:spPr>
          <a:xfrm>
            <a:off x="6193655" y="1212766"/>
            <a:ext cx="5257799" cy="4889350"/>
          </a:xfrm>
        </p:spPr>
        <p:txBody>
          <a:bodyPr anchor="t">
            <a:normAutofit fontScale="70000" lnSpcReduction="20000"/>
          </a:bodyPr>
          <a:lstStyle/>
          <a:p>
            <a:pPr marL="0" indent="0">
              <a:buNone/>
            </a:pPr>
            <a:endParaRPr lang="en-GB" sz="2600" dirty="0"/>
          </a:p>
          <a:p>
            <a:r>
              <a:rPr lang="en-GB" sz="2600" dirty="0"/>
              <a:t>Phonics practise</a:t>
            </a:r>
          </a:p>
          <a:p>
            <a:pPr marL="0" indent="0">
              <a:buNone/>
            </a:pPr>
            <a:endParaRPr lang="en-GB" sz="2600" dirty="0"/>
          </a:p>
          <a:p>
            <a:r>
              <a:rPr lang="en-GB" sz="2600" dirty="0"/>
              <a:t>Sending books into school daily in book bags</a:t>
            </a:r>
          </a:p>
          <a:p>
            <a:pPr marL="0" indent="0">
              <a:buNone/>
            </a:pPr>
            <a:endParaRPr lang="en-GB" sz="2600" dirty="0"/>
          </a:p>
          <a:p>
            <a:r>
              <a:rPr lang="en-GB" sz="2600" dirty="0"/>
              <a:t>Reading at least 3 times a week – checked in school </a:t>
            </a:r>
          </a:p>
          <a:p>
            <a:pPr marL="0" indent="0">
              <a:buNone/>
            </a:pPr>
            <a:endParaRPr lang="en-GB" sz="2600" dirty="0"/>
          </a:p>
          <a:p>
            <a:r>
              <a:rPr lang="en-GB" sz="2600" dirty="0"/>
              <a:t>Sign and date reading records</a:t>
            </a:r>
          </a:p>
          <a:p>
            <a:pPr marL="0" indent="0">
              <a:buNone/>
            </a:pPr>
            <a:endParaRPr lang="en-GB" sz="2600" dirty="0"/>
          </a:p>
          <a:p>
            <a:r>
              <a:rPr lang="en-GB" sz="2600" dirty="0"/>
              <a:t>Importance of repetition </a:t>
            </a:r>
          </a:p>
          <a:p>
            <a:pPr marL="0" indent="0">
              <a:buNone/>
            </a:pPr>
            <a:endParaRPr lang="en-GB" sz="2600" dirty="0"/>
          </a:p>
          <a:p>
            <a:r>
              <a:rPr lang="en-GB" sz="2600" dirty="0"/>
              <a:t>Reading for pleasure</a:t>
            </a:r>
          </a:p>
          <a:p>
            <a:pPr marL="0" indent="0">
              <a:buNone/>
            </a:pPr>
            <a:br>
              <a:rPr lang="en-GB" sz="2600" dirty="0"/>
            </a:br>
            <a:br>
              <a:rPr lang="en-GB" sz="2600" dirty="0"/>
            </a:br>
            <a:endParaRPr lang="en-GB" sz="2600" dirty="0"/>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1222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CCB7730-2E59-FE32-D9B6-87C5BE4E135D}"/>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Any questions?</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9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AD8805F-4969-4D1F-774B-838ED6E1E87D}"/>
              </a:ext>
            </a:extLst>
          </p:cNvPr>
          <p:cNvPicPr>
            <a:picLocks noChangeAspect="1"/>
          </p:cNvPicPr>
          <p:nvPr/>
        </p:nvPicPr>
        <p:blipFill rotWithShape="1">
          <a:blip r:embed="rId3"/>
          <a:srcRect t="3051" r="1" b="1"/>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180899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167" name="Straight Connector 6161">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150" name="Picture 6" descr="Sheep Bleating, Cute Cartoon Farm Animal Making Baa Sound Vector  Illustration Stock Vector - Illustration of animal, barnyard: 142907245">
            <a:extLst>
              <a:ext uri="{FF2B5EF4-FFF2-40B4-BE49-F238E27FC236}">
                <a16:creationId xmlns:a16="http://schemas.microsoft.com/office/drawing/2014/main" id="{E8532FED-264B-BFB7-E3EC-87FF5BE21E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59" y="982364"/>
            <a:ext cx="2648371" cy="2648371"/>
          </a:xfrm>
          <a:prstGeom prst="rect">
            <a:avLst/>
          </a:prstGeom>
          <a:noFill/>
          <a:extLst>
            <a:ext uri="{909E8E84-426E-40DD-AFC4-6F175D3DCCD1}">
              <a14:hiddenFill xmlns:a14="http://schemas.microsoft.com/office/drawing/2010/main">
                <a:solidFill>
                  <a:srgbClr val="FFFFFF"/>
                </a:solidFill>
              </a14:hiddenFill>
            </a:ext>
          </a:extLst>
        </p:spPr>
      </p:pic>
      <p:sp>
        <p:nvSpPr>
          <p:cNvPr id="6169" name="Rectangle 6163">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CB222-AD2D-A956-34F8-AC241A6A8D1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Letter Names vs Letter Sounds </a:t>
            </a:r>
          </a:p>
        </p:txBody>
      </p:sp>
      <p:pic>
        <p:nvPicPr>
          <p:cNvPr id="6148" name="Picture 4" descr="dog woof clipart - Clip Art Library">
            <a:extLst>
              <a:ext uri="{FF2B5EF4-FFF2-40B4-BE49-F238E27FC236}">
                <a16:creationId xmlns:a16="http://schemas.microsoft.com/office/drawing/2014/main" id="{1A589BDA-B2F2-DEA4-02EB-C6C020273B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041" y="1841142"/>
            <a:ext cx="2659472" cy="93081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Mr Cat Stock Illustration - Download Image Now - Domestic Cat, Meowing,  Cartoon - iStock">
            <a:extLst>
              <a:ext uri="{FF2B5EF4-FFF2-40B4-BE49-F238E27FC236}">
                <a16:creationId xmlns:a16="http://schemas.microsoft.com/office/drawing/2014/main" id="{74999F1D-1E41-EBFB-5FEE-AD30E7D8BFC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90143" y="983211"/>
            <a:ext cx="2646677" cy="2646677"/>
          </a:xfrm>
          <a:prstGeom prst="rect">
            <a:avLst/>
          </a:prstGeom>
          <a:noFill/>
          <a:extLst>
            <a:ext uri="{909E8E84-426E-40DD-AFC4-6F175D3DCCD1}">
              <a14:hiddenFill xmlns:a14="http://schemas.microsoft.com/office/drawing/2010/main">
                <a:solidFill>
                  <a:srgbClr val="FFFFFF"/>
                </a:solidFill>
              </a14:hiddenFill>
            </a:ext>
          </a:extLst>
        </p:spPr>
      </p:pic>
      <p:cxnSp>
        <p:nvCxnSpPr>
          <p:cNvPr id="6166" name="Straight Connector 6165">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168" name="Straight Connector 6167">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A30CD99-91DC-E6F4-B0C5-357CA323C7DC}"/>
              </a:ext>
            </a:extLst>
          </p:cNvPr>
          <p:cNvPicPr>
            <a:picLocks noChangeAspect="1"/>
          </p:cNvPicPr>
          <p:nvPr/>
        </p:nvPicPr>
        <p:blipFill>
          <a:blip r:embed="rId6"/>
          <a:stretch>
            <a:fillRect/>
          </a:stretch>
        </p:blipFill>
        <p:spPr>
          <a:xfrm>
            <a:off x="9225269" y="1660150"/>
            <a:ext cx="2648372" cy="1337427"/>
          </a:xfrm>
          <a:prstGeom prst="rect">
            <a:avLst/>
          </a:prstGeom>
        </p:spPr>
      </p:pic>
      <p:cxnSp>
        <p:nvCxnSpPr>
          <p:cNvPr id="6170" name="Straight Connector 6169">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68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CEFFB57-F0A3-BDB4-11E8-813A9766ACF6}"/>
              </a:ext>
            </a:extLst>
          </p:cNvPr>
          <p:cNvSpPr>
            <a:spLocks noGrp="1"/>
          </p:cNvSpPr>
          <p:nvPr>
            <p:ph type="title"/>
          </p:nvPr>
        </p:nvSpPr>
        <p:spPr>
          <a:xfrm>
            <a:off x="1142998" y="545754"/>
            <a:ext cx="3644489" cy="2414488"/>
          </a:xfrm>
        </p:spPr>
        <p:txBody>
          <a:bodyPr vert="horz" lIns="91440" tIns="45720" rIns="91440" bIns="45720" rtlCol="0" anchor="t">
            <a:normAutofit fontScale="90000"/>
          </a:bodyPr>
          <a:lstStyle/>
          <a:p>
            <a:br>
              <a:rPr lang="en-US" sz="2600" kern="1200">
                <a:solidFill>
                  <a:srgbClr val="FFFFFF"/>
                </a:solidFill>
                <a:latin typeface="+mj-lt"/>
                <a:ea typeface="+mj-ea"/>
                <a:cs typeface="+mj-cs"/>
              </a:rPr>
            </a:br>
            <a:br>
              <a:rPr lang="en-US" sz="2600" kern="1200">
                <a:solidFill>
                  <a:srgbClr val="FFFFFF"/>
                </a:solidFill>
                <a:latin typeface="+mj-lt"/>
                <a:ea typeface="+mj-ea"/>
                <a:cs typeface="+mj-cs"/>
              </a:rPr>
            </a:br>
            <a:br>
              <a:rPr lang="en-US" sz="2600" kern="1200">
                <a:solidFill>
                  <a:srgbClr val="FFFFFF"/>
                </a:solidFill>
                <a:latin typeface="+mj-lt"/>
                <a:ea typeface="+mj-ea"/>
                <a:cs typeface="+mj-cs"/>
              </a:rPr>
            </a:br>
            <a:r>
              <a:rPr lang="en-US" sz="4000" b="1" kern="1200">
                <a:solidFill>
                  <a:srgbClr val="FFFFFF"/>
                </a:solidFill>
                <a:latin typeface="+mj-lt"/>
                <a:ea typeface="+mj-ea"/>
                <a:cs typeface="+mj-cs"/>
              </a:rPr>
              <a:t>Pure Sounds</a:t>
            </a:r>
            <a:br>
              <a:rPr lang="en-US" sz="2600" kern="1200">
                <a:solidFill>
                  <a:srgbClr val="FFFFFF"/>
                </a:solidFill>
                <a:latin typeface="+mj-lt"/>
                <a:ea typeface="+mj-ea"/>
                <a:cs typeface="+mj-cs"/>
              </a:rPr>
            </a:br>
            <a:br>
              <a:rPr lang="en-US" sz="2600" kern="1200">
                <a:solidFill>
                  <a:srgbClr val="FFFFFF"/>
                </a:solidFill>
                <a:latin typeface="+mj-lt"/>
                <a:ea typeface="+mj-ea"/>
                <a:cs typeface="+mj-cs"/>
              </a:rPr>
            </a:br>
            <a:endParaRPr lang="en-US" sz="2600" kern="1200">
              <a:solidFill>
                <a:srgbClr val="FFFFFF"/>
              </a:solidFill>
              <a:latin typeface="+mj-lt"/>
              <a:ea typeface="+mj-ea"/>
              <a:cs typeface="+mj-cs"/>
            </a:endParaRPr>
          </a:p>
        </p:txBody>
      </p:sp>
      <p:sp>
        <p:nvSpPr>
          <p:cNvPr id="4" name="TextBox 3">
            <a:extLst>
              <a:ext uri="{FF2B5EF4-FFF2-40B4-BE49-F238E27FC236}">
                <a16:creationId xmlns:a16="http://schemas.microsoft.com/office/drawing/2014/main" id="{9EE183BA-7F31-9632-FF15-4D7714941A11}"/>
              </a:ext>
            </a:extLst>
          </p:cNvPr>
          <p:cNvSpPr txBox="1"/>
          <p:nvPr/>
        </p:nvSpPr>
        <p:spPr>
          <a:xfrm>
            <a:off x="5129190" y="2848275"/>
            <a:ext cx="6886026" cy="5294647"/>
          </a:xfrm>
          <a:prstGeom prst="rect">
            <a:avLst/>
          </a:prstGeom>
        </p:spPr>
        <p:txBody>
          <a:bodyPr vert="horz" lIns="91440" tIns="45720" rIns="91440" bIns="45720" rtlCol="0">
            <a:normAutofit/>
          </a:bodyPr>
          <a:lstStyle/>
          <a:p>
            <a:pPr>
              <a:lnSpc>
                <a:spcPct val="150000"/>
              </a:lnSpc>
              <a:spcAft>
                <a:spcPts val="600"/>
              </a:spcAft>
            </a:pPr>
            <a:r>
              <a:rPr lang="en-US" sz="2200" b="0" i="0">
                <a:effectLst/>
              </a:rPr>
              <a:t>Pure sound in phonics is </a:t>
            </a:r>
            <a:r>
              <a:rPr lang="en-US" sz="2200" b="1" i="0">
                <a:effectLst/>
              </a:rPr>
              <a:t>the pronunciation of each letter sound clearly and distinctly without adding additional sounds to the end</a:t>
            </a:r>
            <a:r>
              <a:rPr lang="en-US" sz="2200" b="0" i="0">
                <a:effectLst/>
              </a:rPr>
              <a:t>. </a:t>
            </a:r>
          </a:p>
          <a:p>
            <a:pPr>
              <a:lnSpc>
                <a:spcPct val="150000"/>
              </a:lnSpc>
              <a:spcAft>
                <a:spcPts val="600"/>
              </a:spcAft>
            </a:pPr>
            <a:endParaRPr lang="en-US" sz="2200"/>
          </a:p>
          <a:p>
            <a:pPr>
              <a:lnSpc>
                <a:spcPct val="150000"/>
              </a:lnSpc>
              <a:spcAft>
                <a:spcPts val="600"/>
              </a:spcAft>
            </a:pPr>
            <a:r>
              <a:rPr lang="en-US" sz="2200" b="0" i="0">
                <a:effectLst/>
              </a:rPr>
              <a:t>For instance, the /f/ sound is pronounced as 'f' and not '</a:t>
            </a:r>
            <a:r>
              <a:rPr lang="en-US" sz="2200" b="0" i="0" err="1">
                <a:effectLst/>
              </a:rPr>
              <a:t>fuh</a:t>
            </a:r>
            <a:r>
              <a:rPr lang="en-US" sz="2200" b="0" i="0">
                <a:effectLst/>
              </a:rPr>
              <a:t>. An understanding of pure sounds will help children to blend and segment words.</a:t>
            </a:r>
            <a:endParaRPr lang="en-US" sz="2200"/>
          </a:p>
        </p:txBody>
      </p:sp>
    </p:spTree>
    <p:extLst>
      <p:ext uri="{BB962C8B-B14F-4D97-AF65-F5344CB8AC3E}">
        <p14:creationId xmlns:p14="http://schemas.microsoft.com/office/powerpoint/2010/main" val="289623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EA3D4BD2-570C-EAC8-8823-E13D865ADCC7}"/>
              </a:ext>
            </a:extLst>
          </p:cNvPr>
          <p:cNvSpPr txBox="1"/>
          <p:nvPr/>
        </p:nvSpPr>
        <p:spPr>
          <a:xfrm>
            <a:off x="1854878" y="5015184"/>
            <a:ext cx="8276187" cy="830997"/>
          </a:xfrm>
          <a:prstGeom prst="rect">
            <a:avLst/>
          </a:prstGeom>
          <a:noFill/>
        </p:spPr>
        <p:txBody>
          <a:bodyPr wrap="square" rtlCol="0">
            <a:spAutoFit/>
          </a:bodyPr>
          <a:lstStyle/>
          <a:p>
            <a:pPr algn="ctr"/>
            <a:r>
              <a:rPr lang="en-GB" dirty="0">
                <a:hlinkClick r:id="rId3"/>
              </a:rPr>
              <a:t>Click Here </a:t>
            </a:r>
            <a:r>
              <a:rPr lang="en-GB" dirty="0"/>
              <a:t> to see the correct pronunciation of the Phase 2 pure sounds* </a:t>
            </a:r>
          </a:p>
          <a:p>
            <a:pPr algn="ctr"/>
            <a:endParaRPr lang="en-GB" dirty="0"/>
          </a:p>
          <a:p>
            <a:pPr algn="ctr"/>
            <a:r>
              <a:rPr lang="en-GB" sz="1200" dirty="0"/>
              <a:t>*We do not follow the Twinkl Phonic programme but this video is an accurate representation of how to pronounce the sounds. </a:t>
            </a:r>
          </a:p>
        </p:txBody>
      </p:sp>
      <p:pic>
        <p:nvPicPr>
          <p:cNvPr id="6" name="Picture 5">
            <a:extLst>
              <a:ext uri="{FF2B5EF4-FFF2-40B4-BE49-F238E27FC236}">
                <a16:creationId xmlns:a16="http://schemas.microsoft.com/office/drawing/2014/main" id="{27471E78-5687-067A-9059-189EC5C7A33D}"/>
              </a:ext>
            </a:extLst>
          </p:cNvPr>
          <p:cNvPicPr>
            <a:picLocks noChangeAspect="1"/>
          </p:cNvPicPr>
          <p:nvPr/>
        </p:nvPicPr>
        <p:blipFill>
          <a:blip r:embed="rId4"/>
          <a:stretch>
            <a:fillRect/>
          </a:stretch>
        </p:blipFill>
        <p:spPr>
          <a:xfrm>
            <a:off x="2425958" y="78932"/>
            <a:ext cx="6982991" cy="4936252"/>
          </a:xfrm>
          <a:prstGeom prst="rect">
            <a:avLst/>
          </a:prstGeom>
        </p:spPr>
      </p:pic>
    </p:spTree>
    <p:extLst>
      <p:ext uri="{BB962C8B-B14F-4D97-AF65-F5344CB8AC3E}">
        <p14:creationId xmlns:p14="http://schemas.microsoft.com/office/powerpoint/2010/main" val="330051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A5F1A9B8-E86F-CFD5-1E57-003654EE2960}"/>
              </a:ext>
            </a:extLst>
          </p:cNvPr>
          <p:cNvSpPr txBox="1"/>
          <p:nvPr/>
        </p:nvSpPr>
        <p:spPr>
          <a:xfrm>
            <a:off x="2141035" y="5117068"/>
            <a:ext cx="8159642" cy="1107996"/>
          </a:xfrm>
          <a:prstGeom prst="rect">
            <a:avLst/>
          </a:prstGeom>
          <a:noFill/>
        </p:spPr>
        <p:txBody>
          <a:bodyPr wrap="square" rtlCol="0">
            <a:spAutoFit/>
          </a:bodyPr>
          <a:lstStyle/>
          <a:p>
            <a:pPr algn="ctr"/>
            <a:r>
              <a:rPr lang="en-GB" dirty="0">
                <a:hlinkClick r:id="rId3"/>
              </a:rPr>
              <a:t>Click Here </a:t>
            </a:r>
            <a:r>
              <a:rPr lang="en-GB" dirty="0"/>
              <a:t>to see the correct pronunciation of the Phase 3 pure sounds*</a:t>
            </a:r>
          </a:p>
          <a:p>
            <a:pPr algn="ctr"/>
            <a:r>
              <a:rPr lang="en-GB" sz="1200" dirty="0"/>
              <a:t>*We do not follow the Twinkl Phonic programme but this video is an accurate representation of how to pronounce the sounds. </a:t>
            </a:r>
          </a:p>
          <a:p>
            <a:pPr algn="ctr"/>
            <a:r>
              <a:rPr lang="en-GB" dirty="0"/>
              <a:t> </a:t>
            </a:r>
          </a:p>
          <a:p>
            <a:pPr algn="ctr"/>
            <a:endParaRPr lang="en-GB" dirty="0"/>
          </a:p>
        </p:txBody>
      </p:sp>
      <p:pic>
        <p:nvPicPr>
          <p:cNvPr id="5" name="Picture 4">
            <a:extLst>
              <a:ext uri="{FF2B5EF4-FFF2-40B4-BE49-F238E27FC236}">
                <a16:creationId xmlns:a16="http://schemas.microsoft.com/office/drawing/2014/main" id="{AC9CCD67-10E2-CBAE-851C-9D6185052853}"/>
              </a:ext>
            </a:extLst>
          </p:cNvPr>
          <p:cNvPicPr>
            <a:picLocks noChangeAspect="1"/>
          </p:cNvPicPr>
          <p:nvPr/>
        </p:nvPicPr>
        <p:blipFill>
          <a:blip r:embed="rId4"/>
          <a:stretch>
            <a:fillRect/>
          </a:stretch>
        </p:blipFill>
        <p:spPr>
          <a:xfrm>
            <a:off x="2658317" y="212548"/>
            <a:ext cx="6875365" cy="4909759"/>
          </a:xfrm>
          <a:prstGeom prst="rect">
            <a:avLst/>
          </a:prstGeom>
        </p:spPr>
      </p:pic>
    </p:spTree>
    <p:extLst>
      <p:ext uri="{BB962C8B-B14F-4D97-AF65-F5344CB8AC3E}">
        <p14:creationId xmlns:p14="http://schemas.microsoft.com/office/powerpoint/2010/main" val="415005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F33F3C9F-FE2F-8DE4-187C-EEB66237E5DD}"/>
              </a:ext>
            </a:extLst>
          </p:cNvPr>
          <p:cNvSpPr txBox="1"/>
          <p:nvPr/>
        </p:nvSpPr>
        <p:spPr>
          <a:xfrm>
            <a:off x="1484923" y="5096802"/>
            <a:ext cx="8112369" cy="830997"/>
          </a:xfrm>
          <a:prstGeom prst="rect">
            <a:avLst/>
          </a:prstGeom>
          <a:noFill/>
        </p:spPr>
        <p:txBody>
          <a:bodyPr wrap="square" rtlCol="0">
            <a:spAutoFit/>
          </a:bodyPr>
          <a:lstStyle/>
          <a:p>
            <a:pPr algn="ctr"/>
            <a:r>
              <a:rPr lang="en-GB" dirty="0">
                <a:hlinkClick r:id="rId3"/>
              </a:rPr>
              <a:t>Click Here</a:t>
            </a:r>
            <a:r>
              <a:rPr lang="en-GB" dirty="0"/>
              <a:t> to see the correct pronunciation of the Phase 5 pure sounds*</a:t>
            </a:r>
          </a:p>
          <a:p>
            <a:pPr algn="ctr"/>
            <a:r>
              <a:rPr lang="en-GB" sz="1200" dirty="0"/>
              <a:t>*We do not follow the Twinkl Phonic programme but this video is an accurate representation of how to pronounce the sounds.</a:t>
            </a:r>
          </a:p>
          <a:p>
            <a:endParaRPr lang="en-GB" dirty="0"/>
          </a:p>
        </p:txBody>
      </p:sp>
      <p:pic>
        <p:nvPicPr>
          <p:cNvPr id="6" name="Picture 5">
            <a:extLst>
              <a:ext uri="{FF2B5EF4-FFF2-40B4-BE49-F238E27FC236}">
                <a16:creationId xmlns:a16="http://schemas.microsoft.com/office/drawing/2014/main" id="{A80632B2-F701-1035-2AB7-2C92A9BF91B7}"/>
              </a:ext>
            </a:extLst>
          </p:cNvPr>
          <p:cNvPicPr>
            <a:picLocks noChangeAspect="1"/>
          </p:cNvPicPr>
          <p:nvPr/>
        </p:nvPicPr>
        <p:blipFill>
          <a:blip r:embed="rId4"/>
          <a:stretch>
            <a:fillRect/>
          </a:stretch>
        </p:blipFill>
        <p:spPr>
          <a:xfrm>
            <a:off x="2084614" y="106238"/>
            <a:ext cx="6738955" cy="4884326"/>
          </a:xfrm>
          <a:prstGeom prst="rect">
            <a:avLst/>
          </a:prstGeom>
        </p:spPr>
      </p:pic>
    </p:spTree>
    <p:extLst>
      <p:ext uri="{BB962C8B-B14F-4D97-AF65-F5344CB8AC3E}">
        <p14:creationId xmlns:p14="http://schemas.microsoft.com/office/powerpoint/2010/main" val="330880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5FF3B54-890C-AC9B-843A-63691E10E18F}"/>
              </a:ext>
            </a:extLst>
          </p:cNvPr>
          <p:cNvPicPr>
            <a:picLocks noChangeAspect="1"/>
          </p:cNvPicPr>
          <p:nvPr/>
        </p:nvPicPr>
        <p:blipFill>
          <a:blip r:embed="rId3"/>
          <a:stretch>
            <a:fillRect/>
          </a:stretch>
        </p:blipFill>
        <p:spPr>
          <a:xfrm>
            <a:off x="2164276" y="165274"/>
            <a:ext cx="7644701" cy="5389789"/>
          </a:xfrm>
          <a:prstGeom prst="rect">
            <a:avLst/>
          </a:prstGeom>
        </p:spPr>
      </p:pic>
    </p:spTree>
    <p:extLst>
      <p:ext uri="{BB962C8B-B14F-4D97-AF65-F5344CB8AC3E}">
        <p14:creationId xmlns:p14="http://schemas.microsoft.com/office/powerpoint/2010/main" val="203128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B395E1-A4CF-D4A4-D469-645922D6059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Tricky Words </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EBA823B-1E21-664C-89C4-8CFF0C56987B}"/>
              </a:ext>
            </a:extLst>
          </p:cNvPr>
          <p:cNvPicPr>
            <a:picLocks noChangeAspect="1"/>
          </p:cNvPicPr>
          <p:nvPr/>
        </p:nvPicPr>
        <p:blipFill>
          <a:blip r:embed="rId3"/>
          <a:stretch>
            <a:fillRect/>
          </a:stretch>
        </p:blipFill>
        <p:spPr>
          <a:xfrm>
            <a:off x="4654296" y="998389"/>
            <a:ext cx="7214616" cy="4833790"/>
          </a:xfrm>
          <a:prstGeom prst="rect">
            <a:avLst/>
          </a:prstGeom>
        </p:spPr>
      </p:pic>
    </p:spTree>
    <p:extLst>
      <p:ext uri="{BB962C8B-B14F-4D97-AF65-F5344CB8AC3E}">
        <p14:creationId xmlns:p14="http://schemas.microsoft.com/office/powerpoint/2010/main" val="2377189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d4a314b-6c1d-4aef-99cb-db670a7bb10a">
      <Terms xmlns="http://schemas.microsoft.com/office/infopath/2007/PartnerControls"/>
    </lcf76f155ced4ddcb4097134ff3c332f>
    <TaxCatchAll xmlns="6535a360-aecf-43e4-a3a8-3795f859d5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965E3ED4B50A499B69556BB429A5F7" ma:contentTypeVersion="16" ma:contentTypeDescription="Create a new document." ma:contentTypeScope="" ma:versionID="1607184b0a0c546b8e3c9b9b53fb8f54">
  <xsd:schema xmlns:xsd="http://www.w3.org/2001/XMLSchema" xmlns:xs="http://www.w3.org/2001/XMLSchema" xmlns:p="http://schemas.microsoft.com/office/2006/metadata/properties" xmlns:ns2="fd4a314b-6c1d-4aef-99cb-db670a7bb10a" xmlns:ns3="6535a360-aecf-43e4-a3a8-3795f859d5e4" targetNamespace="http://schemas.microsoft.com/office/2006/metadata/properties" ma:root="true" ma:fieldsID="3323195cbe7d87b3ed910eca366bf0fe" ns2:_="" ns3:_="">
    <xsd:import namespace="fd4a314b-6c1d-4aef-99cb-db670a7bb10a"/>
    <xsd:import namespace="6535a360-aecf-43e4-a3a8-3795f859d5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a314b-6c1d-4aef-99cb-db670a7bb1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17bff1c-14e8-4714-9cd4-ab72cdf50222"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35a360-aecf-43e4-a3a8-3795f859d5e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1dbb9cc-1710-4b41-acf7-99c002f2ea15}" ma:internalName="TaxCatchAll" ma:showField="CatchAllData" ma:web="6535a360-aecf-43e4-a3a8-3795f859d5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F7C122-179F-4EF0-83F2-5E2C9EAA3451}">
  <ds:schemaRefs>
    <ds:schemaRef ds:uri="http://schemas.microsoft.com/sharepoint/v3/contenttype/forms"/>
  </ds:schemaRefs>
</ds:datastoreItem>
</file>

<file path=customXml/itemProps2.xml><?xml version="1.0" encoding="utf-8"?>
<ds:datastoreItem xmlns:ds="http://schemas.openxmlformats.org/officeDocument/2006/customXml" ds:itemID="{6C11BCAB-2082-45F4-BDAF-BC46E0A5E018}">
  <ds:schemaRefs>
    <ds:schemaRef ds:uri="http://www.w3.org/XML/1998/namespace"/>
    <ds:schemaRef ds:uri="http://purl.org/dc/dcmitype/"/>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9ef06c7-2421-4155-ba40-386ba4588d2c"/>
    <ds:schemaRef ds:uri="66c7d814-b665-4a95-b985-ddd74735a07b"/>
    <ds:schemaRef ds:uri="http://schemas.microsoft.com/office/2006/metadata/properties"/>
  </ds:schemaRefs>
</ds:datastoreItem>
</file>

<file path=customXml/itemProps3.xml><?xml version="1.0" encoding="utf-8"?>
<ds:datastoreItem xmlns:ds="http://schemas.openxmlformats.org/officeDocument/2006/customXml" ds:itemID="{C16112B5-B2BB-41CD-BDC9-86837B1E210B}"/>
</file>

<file path=docProps/app.xml><?xml version="1.0" encoding="utf-8"?>
<Properties xmlns="http://schemas.openxmlformats.org/officeDocument/2006/extended-properties" xmlns:vt="http://schemas.openxmlformats.org/officeDocument/2006/docPropsVTypes">
  <Template/>
  <TotalTime>206</TotalTime>
  <Words>576</Words>
  <Application>Microsoft Office PowerPoint</Application>
  <PresentationFormat>Widescreen</PresentationFormat>
  <Paragraphs>94</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Letter Names vs Letter Sounds </vt:lpstr>
      <vt:lpstr>   Pure Sounds  </vt:lpstr>
      <vt:lpstr>PowerPoint Presentation</vt:lpstr>
      <vt:lpstr>PowerPoint Presentation</vt:lpstr>
      <vt:lpstr>PowerPoint Presentation</vt:lpstr>
      <vt:lpstr>PowerPoint Presentation</vt:lpstr>
      <vt:lpstr>Tricky Words </vt:lpstr>
      <vt:lpstr>Actions for Oral Blending &amp; Segmenting </vt:lpstr>
      <vt:lpstr>Year 1 Phonics Screening Test </vt:lpstr>
      <vt:lpstr>PowerPoint Presentation</vt:lpstr>
      <vt:lpstr>Reading Books </vt:lpstr>
      <vt:lpstr>Reading Wordless Picture Books</vt:lpstr>
      <vt:lpstr>Reading is all around </vt:lpstr>
      <vt:lpstr>Comprehension </vt:lpstr>
      <vt:lpstr>100 Reads  </vt:lpstr>
      <vt:lpstr>Expectations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Kaylea Marie</dc:creator>
  <cp:lastModifiedBy>Krystle Hewitson</cp:lastModifiedBy>
  <cp:revision>12</cp:revision>
  <dcterms:created xsi:type="dcterms:W3CDTF">2022-08-29T11:50:16Z</dcterms:created>
  <dcterms:modified xsi:type="dcterms:W3CDTF">2025-09-28T11:36:42Z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0x010100E4965E3ED4B50A499B69556BB429A5F7</vt:lpwstr>
  </property>
  <property fmtid="{D5CDD505-2E9C-101B-9397-08002B2CF9AE}" pid="3" name="MediaServiceImageTags">
    <vt:lpwstr/>
  </property>
</Properties>
</file>